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jpeg" ContentType="image/jpeg"/>
  <Override PartName="/ppt/notesSlides/notesSlide1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ptos"/>
          <a:ea typeface="Aptos"/>
          <a:cs typeface="Apto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ptos"/>
          <a:ea typeface="Aptos"/>
          <a:cs typeface="Apto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ptos"/>
          <a:ea typeface="Aptos"/>
          <a:cs typeface="Apto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ptos"/>
          <a:ea typeface="Aptos"/>
          <a:cs typeface="Apto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ptos"/>
          <a:ea typeface="Aptos"/>
          <a:cs typeface="Apto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ptos"/>
          <a:ea typeface="Aptos"/>
          <a:cs typeface="Apto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ptos"/>
          <a:ea typeface="Aptos"/>
          <a:cs typeface="Apto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 Id="rId3" Type="http://schemas.openxmlformats.org/officeDocument/2006/relationships/hyperlink" Target="https://wetten.overheid.nl/jci1.3:c:BWBR0005181&amp;artikel=7ab&amp;g=2024-01-29&amp;z=2024-01-29" TargetMode="External"/></Relationships>

</file>

<file path=ppt/notesSlides/_rels/notesSlide14.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 Id="rId3" Type="http://schemas.openxmlformats.org/officeDocument/2006/relationships/hyperlink" Target="https://wetten.overheid.nl/jci1.3:c:BWBR0041297&amp;hoofdstuk=5&amp;afdeling=5.2&amp;artikel=5.6&amp;z=2024-01-01&amp;g=2024-01-01" TargetMode="External"/><Relationship Id="rId4" Type="http://schemas.openxmlformats.org/officeDocument/2006/relationships/hyperlink" Target="https://wetten.overheid.nl/BWBR0041297/2024-01-01/0#Hoofdstuk3" TargetMode="External"/></Relationships>

</file>

<file path=ppt/notesSlides/_rels/notesSlide15.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 Id="rId3" Type="http://schemas.openxmlformats.org/officeDocument/2006/relationships/hyperlink" Target="https://wetten.overheid.nl/BWBR0041297/2024-01-01/0#Hoofdstuk3" TargetMode="External"/></Relationships>

</file>

<file path=ppt/notesSlides/_rels/notesSlide16.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a:p>
        </p:txBody>
      </p:sp>
      <p:sp>
        <p:nvSpPr>
          <p:cNvPr id="97" name="Shape 97"/>
          <p:cNvSpPr/>
          <p:nvPr>
            <p:ph type="body" sz="quarter" idx="1"/>
          </p:nvPr>
        </p:nvSpPr>
        <p:spPr>
          <a:prstGeom prst="rect">
            <a:avLst/>
          </a:prstGeom>
        </p:spPr>
        <p:txBody>
          <a:bodyPr/>
          <a:lstStyle/>
          <a:p>
            <a:pPr>
              <a:defRPr b="1"/>
            </a:pPr>
            <a:r>
              <a:t>Presentatie over de regels voor drijvende bouwwerken in de omgevingswet.</a:t>
            </a:r>
          </a:p>
          <a:p>
            <a:pPr>
              <a:defRPr b="1"/>
            </a:pPr>
            <a:r>
              <a:t>Bestemd voor de ledenraden van de LWO en ZOAB Rotterdam</a:t>
            </a:r>
          </a:p>
          <a:p>
            <a:pPr>
              <a:defRPr b="1"/>
            </a:pPr>
            <a:r>
              <a:t>Auteur Berry van de Grift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Shape 148"/>
          <p:cNvSpPr/>
          <p:nvPr>
            <p:ph type="sldImg"/>
          </p:nvPr>
        </p:nvSpPr>
        <p:spPr>
          <a:prstGeom prst="rect">
            <a:avLst/>
          </a:prstGeom>
        </p:spPr>
        <p:txBody>
          <a:bodyPr/>
          <a:lstStyle/>
          <a:p>
            <a:pPr/>
          </a:p>
        </p:txBody>
      </p:sp>
      <p:sp>
        <p:nvSpPr>
          <p:cNvPr id="149" name="Shape 149"/>
          <p:cNvSpPr/>
          <p:nvPr>
            <p:ph type="body" sz="quarter" idx="1"/>
          </p:nvPr>
        </p:nvSpPr>
        <p:spPr>
          <a:prstGeom prst="rect">
            <a:avLst/>
          </a:prstGeom>
        </p:spPr>
        <p:txBody>
          <a:bodyPr/>
          <a:lstStyle/>
          <a:p>
            <a:pPr>
              <a:defRPr b="1"/>
            </a:pPr>
            <a:r>
              <a:t>Het begrip bouwwerk of ook gebouw uit de wetgeving is ook zonder meer van toepassing op schepen bestemd om op te wonen maar ook om gebruikt worden voor het varen (woonschepen).</a:t>
            </a:r>
          </a:p>
          <a:p>
            <a:pPr>
              <a:defRPr b="1"/>
            </a:pPr>
            <a:r>
              <a:t>Tot 31-12-2023 was in de Woningwet geregeld dat woonschepen niet als bouwwerk werden gezien waarop de bouwregels moesten worden toegepast. </a:t>
            </a:r>
          </a:p>
          <a:p>
            <a:pPr>
              <a:defRPr b="1"/>
            </a:pPr>
            <a:r>
              <a:t>Deze keuze is in de regels van de Omgevingswet overgenomen, wat overigens niet betekent dat de Omgevingswet niet van toepassing is op deze woningen. </a:t>
            </a:r>
          </a:p>
          <a:p>
            <a:pPr>
              <a:defRPr b="1"/>
            </a:pPr>
            <a:r>
              <a:t>Naast de mogelijk de natuurregelgeving hebben woonschepen o.a. te maken met de scheepvaartwetgeving, de Waterschapsverordening van de waterschappen, de ruimtelijke regels uit het gemeentelijk omgevingsplan, de Wet basisregistraties adressen en gebouwen, Wet basisregistratie personen. Dit zijn enkele wetten die een directe relatie hebben met het wonen op een “aangewezen ligplaats” met een woonschip.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lvl1pPr>
              <a:defRPr b="1"/>
            </a:lvl1pPr>
          </a:lstStyle>
          <a:p>
            <a:pPr/>
            <a:r>
              <a:t>De volgende onderwerpen zullen in de dia’s hierna het voetlicht passeren.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Shape 164"/>
          <p:cNvSpPr/>
          <p:nvPr>
            <p:ph type="sldImg"/>
          </p:nvPr>
        </p:nvSpPr>
        <p:spPr>
          <a:prstGeom prst="rect">
            <a:avLst/>
          </a:prstGeom>
        </p:spPr>
        <p:txBody>
          <a:bodyPr/>
          <a:lstStyle/>
          <a:p>
            <a:pPr/>
          </a:p>
        </p:txBody>
      </p:sp>
      <p:sp>
        <p:nvSpPr>
          <p:cNvPr id="165" name="Shape 165"/>
          <p:cNvSpPr/>
          <p:nvPr>
            <p:ph type="body" sz="quarter" idx="1"/>
          </p:nvPr>
        </p:nvSpPr>
        <p:spPr>
          <a:prstGeom prst="rect">
            <a:avLst/>
          </a:prstGeom>
        </p:spPr>
        <p:txBody>
          <a:bodyPr/>
          <a:lstStyle/>
          <a:p>
            <a:pPr>
              <a:defRPr i="1"/>
            </a:pPr>
            <a:r>
              <a:t>verbouwen:</a:t>
            </a:r>
            <a:r>
              <a:rPr i="0"/>
              <a:t> gedeeltelijk vernieuwen, veranderen of vergroten, anders dan vernieuwen na sloop waarbij alleen de oorspronkelijke fundering resteert;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defRPr b="1"/>
            </a:pPr>
            <a:r>
              <a:t>Artikel 2.17. (bouwactiviteiten die onder het stelsel van kwaliteitsborging vallen)</a:t>
            </a:r>
          </a:p>
          <a:p>
            <a:pPr>
              <a:defRPr b="1"/>
            </a:pPr>
            <a:r>
              <a:t>1  Categorieën bouwwerken als bedoeld in </a:t>
            </a:r>
            <a:r>
              <a:rPr u="sng">
                <a:solidFill>
                  <a:srgbClr val="467886"/>
                </a:solidFill>
                <a:uFill>
                  <a:solidFill>
                    <a:srgbClr val="467886"/>
                  </a:solidFill>
                </a:uFill>
                <a:hlinkClick r:id="rId3" invalidUrl="" action="" tgtFrame="" tooltip="" history="1" highlightClick="0" endSnd="0"/>
              </a:rPr>
              <a:t>artikel 7ab, eerste lid, van de Woningwet</a:t>
            </a:r>
            <a:r>
              <a:t> zijn bouwactiviteiten die vallen onder gevolgklasse 1 als bedoeld in het tweede lid.</a:t>
            </a:r>
          </a:p>
          <a:p>
            <a:pPr>
              <a:defRPr b="1"/>
            </a:pPr>
            <a:r>
              <a:t>2  Een bouwactiviteit valt onder gevolgklasse 1 als:</a:t>
            </a:r>
          </a:p>
          <a:p>
            <a:pPr lvl="1" indent="457200">
              <a:defRPr b="1"/>
            </a:pPr>
            <a:r>
              <a:t>d. bij de bouwactiviteit geen gelijkwaardige maatregel wordt toegepast in verband met een in dit besluit uit het oogpunt van constructieve veiligheid of brandveiligheid gestelde regel;</a:t>
            </a:r>
          </a:p>
          <a:p>
            <a:pPr>
              <a:defRPr b="1"/>
            </a:pPr>
            <a:r>
              <a:t>3  De gebruiksfunctie, bedoeld in het tweede lid, onder b, is:</a:t>
            </a:r>
          </a:p>
          <a:p>
            <a:pPr lvl="1" indent="457200">
              <a:defRPr b="1"/>
            </a:pPr>
            <a:r>
              <a:t>b. een woonfunctie en nevenfuncties daarvan, voor zover het bouwwerk een drijvend bouwwerk betreft;</a:t>
            </a:r>
          </a:p>
          <a:p>
            <a:pPr>
              <a:defRPr b="1"/>
            </a:pPr>
            <a:r>
              <a:t>4  Het eerste lid is niet van toepassing op bouwactiviteiten die verbouwen betreffen.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defRPr b="1"/>
            </a:pPr>
            <a:r>
              <a:rPr u="sng">
                <a:solidFill>
                  <a:srgbClr val="467886"/>
                </a:solidFill>
                <a:uFill>
                  <a:solidFill>
                    <a:srgbClr val="467886"/>
                  </a:solidFill>
                </a:uFill>
                <a:hlinkClick r:id="rId3" invalidUrl="" action="" tgtFrame="" tooltip="" history="1" highlightClick="0" endSnd="0"/>
              </a:rPr>
              <a:t>Artikel 5.6 Besluit bouwwerken leefomgeving</a:t>
            </a:r>
          </a:p>
          <a:p>
            <a:pPr>
              <a:defRPr b="1"/>
            </a:pPr>
          </a:p>
          <a:p>
            <a:pPr>
              <a:defRPr b="1"/>
            </a:pPr>
            <a:r>
              <a:t>Artikel 5.6. (verplaatsing)</a:t>
            </a:r>
          </a:p>
          <a:p>
            <a:pPr marL="228600" indent="-228600">
              <a:buSzPct val="100000"/>
              <a:buAutoNum type="arabicPeriod" startAt="1"/>
              <a:defRPr b="1"/>
            </a:pPr>
            <a:r>
              <a:t>Op een bestaand bouwwerk dat in ongewijzigde samenstelling wordt verplaatst zijn bij verplaatsing de regels van </a:t>
            </a:r>
            <a:r>
              <a:rPr u="sng">
                <a:solidFill>
                  <a:srgbClr val="467886"/>
                </a:solidFill>
                <a:uFill>
                  <a:solidFill>
                    <a:srgbClr val="467886"/>
                  </a:solidFill>
                </a:uFill>
                <a:hlinkClick r:id="rId4" invalidUrl="" action="" tgtFrame="" tooltip="" history="1" highlightClick="0" endSnd="0"/>
              </a:rPr>
              <a:t>hoofdstuk 3</a:t>
            </a:r>
            <a:r>
              <a:t> van toepassing.  De voorwaarde van ongewijzigde samenstelling is niet van toepassing op de fundering van het bouwwerk.</a:t>
            </a:r>
          </a:p>
          <a:p>
            <a:pPr>
              <a:defRPr b="1"/>
            </a:pPr>
          </a:p>
          <a:p>
            <a:pPr>
              <a:defRPr b="1"/>
            </a:pPr>
            <a:r>
              <a:t>verbouwen: </a:t>
            </a:r>
          </a:p>
          <a:p>
            <a:pPr>
              <a:defRPr b="1"/>
            </a:pPr>
            <a:r>
              <a:t>gedeeltelijk vernieuwen, veranderen of vergroten, anders dan vernieuwen na sloop waarbij alleen de oorspronkelijke fundering resteert;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a:defRPr b="1"/>
            </a:pPr>
            <a:r>
              <a:t>Hoofdstuk 5. Verbouw en verplaatsing van een bouwwerk en wijziging van een gebruiksfunctie</a:t>
            </a:r>
          </a:p>
          <a:p>
            <a:pPr>
              <a:defRPr b="1"/>
            </a:pPr>
            <a:r>
              <a:t>Artikel 5.1. (toepassingsbereik: activiteiten)</a:t>
            </a:r>
          </a:p>
          <a:p>
            <a:pPr>
              <a:defRPr b="1"/>
            </a:pPr>
            <a:r>
              <a:t>Dit hoofdstuk is van toepassing op bouwactiviteiten die het verbouwen en het verplaatsen van een bestaand bouwwerk betreffen en op de wijziging van een gebruiksfunctie van een bestaand bouwwerk.</a:t>
            </a:r>
          </a:p>
          <a:p>
            <a:pPr>
              <a:defRPr b="1"/>
            </a:pPr>
            <a:r>
              <a:t>Afdeling 5.2. Algemene regels bij het verbouwen of verplaatsen van een bouwwerk en bij gebruiksfunctiewijziging</a:t>
            </a:r>
          </a:p>
          <a:p>
            <a:pPr>
              <a:defRPr b="1"/>
            </a:pPr>
            <a:r>
              <a:t>Artikel 5.6. (verplaatsing)</a:t>
            </a:r>
          </a:p>
          <a:p>
            <a:pPr>
              <a:defRPr b="1"/>
            </a:pPr>
            <a:r>
              <a:t>1  Op een bestaand bouwwerk dat in ongewijzigde samenstelling wordt verplaatst zijn bij verplaatsing de regels van </a:t>
            </a:r>
            <a:r>
              <a:rPr u="sng">
                <a:solidFill>
                  <a:srgbClr val="467886"/>
                </a:solidFill>
                <a:uFill>
                  <a:solidFill>
                    <a:srgbClr val="467886"/>
                  </a:solidFill>
                </a:uFill>
                <a:hlinkClick r:id="rId3" invalidUrl="" action="" tgtFrame="" tooltip="" history="1" highlightClick="0" endSnd="0"/>
              </a:rPr>
              <a:t>hoofdstuk 3</a:t>
            </a:r>
            <a:r>
              <a:t> van toepassing. </a:t>
            </a:r>
          </a:p>
          <a:p>
            <a:pPr>
              <a:defRPr b="1"/>
            </a:pPr>
            <a:r>
              <a:t>   De voorwaarde van ongewijzigde samenstelling is niet van toepassing op de fundering van het bouwwerk.</a:t>
            </a:r>
          </a:p>
          <a:p>
            <a:pPr>
              <a:defRPr b="1"/>
            </a:pPr>
            <a:r>
              <a:t>2  Op een tijdelijk bouwwerk is het eerste lid alleen van toepassing als het bouwwerk na verplaatsing een tijdelijk bouwwerk is.</a:t>
            </a:r>
          </a:p>
          <a:p>
            <a:pPr>
              <a:defRPr b="1"/>
            </a:pPr>
          </a:p>
          <a:p>
            <a:pPr>
              <a:defRPr b="1"/>
            </a:pPr>
            <a:r>
              <a:t>Hoofdstuk 3. Bestaande bouw</a:t>
            </a:r>
          </a:p>
          <a:p>
            <a:pPr>
              <a:defRPr b="1"/>
            </a:pPr>
            <a:r>
              <a:t>Afdeling 3.1. Algemeen</a:t>
            </a:r>
          </a:p>
          <a:p>
            <a:pPr>
              <a:defRPr b="1"/>
            </a:pPr>
            <a:r>
              <a:t>Artikel 3.1. (toepassingsbereik: activiteiten)</a:t>
            </a:r>
          </a:p>
          <a:p>
            <a:pPr>
              <a:defRPr b="1"/>
            </a:pPr>
            <a:r>
              <a:t>Dit hoofdstuk is van toepassing op het in stand houden van een bestaand bouwwerk.</a:t>
            </a:r>
          </a:p>
          <a:p>
            <a:pPr>
              <a:defRPr b="1"/>
            </a:pPr>
            <a:r>
              <a:t>Artikel 3.2. (toepassingsbereik: oogmerken)</a:t>
            </a:r>
          </a:p>
          <a:p>
            <a:pPr>
              <a:defRPr b="1"/>
            </a:pPr>
            <a:r>
              <a:t>De regels in dit hoofdstuk zijn gesteld met het oog op:</a:t>
            </a:r>
          </a:p>
          <a:p>
            <a:pPr>
              <a:defRPr b="1"/>
            </a:pPr>
            <a:r>
              <a:t>a.  het waarborgen van de veiligheid;</a:t>
            </a:r>
          </a:p>
          <a:p>
            <a:pPr>
              <a:defRPr b="1"/>
            </a:pPr>
            <a:r>
              <a:t>b.  het beschermen van de gezondheid; en</a:t>
            </a:r>
          </a:p>
          <a:p>
            <a:pPr>
              <a:defRPr b="1"/>
            </a:pPr>
            <a:r>
              <a:t>c.  duurzaamheid en bruikbaarheid.</a:t>
            </a:r>
          </a:p>
          <a:p>
            <a:pPr>
              <a:defRPr b="1"/>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a:p>
        </p:txBody>
      </p:sp>
      <p:sp>
        <p:nvSpPr>
          <p:cNvPr id="210" name="Shape 210"/>
          <p:cNvSpPr/>
          <p:nvPr>
            <p:ph type="body" sz="quarter" idx="1"/>
          </p:nvPr>
        </p:nvSpPr>
        <p:spPr>
          <a:prstGeom prst="rect">
            <a:avLst/>
          </a:prstGeom>
        </p:spPr>
        <p:txBody>
          <a:bodyPr/>
          <a:lstStyle/>
          <a:p>
            <a:pPr>
              <a:defRPr b="1"/>
            </a:pPr>
            <a:r>
              <a:t>In deze tekst wordt weergegeven dat het om een “de gemeente </a:t>
            </a:r>
            <a:r>
              <a:rPr>
                <a:solidFill>
                  <a:srgbClr val="FF0000"/>
                </a:solidFill>
              </a:rPr>
              <a:t>kan” </a:t>
            </a:r>
            <a:r>
              <a:t>bepaling gaat!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defRPr b="1"/>
            </a:pPr>
            <a:r>
              <a:t>De informatie uit de IPLO tekst over “de regels voor drijvende bouwwerken” in de vorige dia, is in tegenspraak met de tekst over “de bestaande gemeentelijke verordeningen en het omgevingsplan”!</a:t>
            </a:r>
          </a:p>
          <a:p>
            <a:pPr>
              <a:defRPr b="1"/>
            </a:pPr>
            <a:r>
              <a:t>Daar wordt namelijk gesteld dat de ligplaatsvergunning </a:t>
            </a:r>
            <a:r>
              <a:rPr>
                <a:solidFill>
                  <a:srgbClr val="FF0000"/>
                </a:solidFill>
              </a:rPr>
              <a:t>“moet” </a:t>
            </a:r>
            <a:r>
              <a:t>worden opgenomen in het gemeentelijk omgevingsplan!</a:t>
            </a:r>
          </a:p>
          <a:p>
            <a:pPr>
              <a:defRPr b="1"/>
            </a:pPr>
            <a:r>
              <a:t>Op de informatie uit deze dia wordt nog nader ingegaan in de presentatie die hierna volgt!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defRPr b="1"/>
            </a:pPr>
            <a:r>
              <a:t>Vreemd is dat er alleen gesproken wordt van “een woonschip dat “NIET” bestemd is om mee te varen. Er is geen overwegend verschil tussen een drijvend bouwwerk en een woonschip, als de bewoners zich op een in de BAG (Basisregistratie Adressen en Gebouwen)* geregistreerde “aangewezen ligplaats” in de BRP (Basisregistratie Personen)* hebben ingeschreven als hoofdverblijf met het toegewezen adres.</a:t>
            </a:r>
          </a:p>
          <a:p>
            <a:pPr>
              <a:defRPr b="1"/>
            </a:pPr>
          </a:p>
          <a:p>
            <a:pPr>
              <a:defRPr b="1">
                <a:solidFill>
                  <a:srgbClr val="0000FF"/>
                </a:solidFill>
              </a:defRPr>
            </a:pPr>
            <a:r>
              <a:t>* https://www.digitaleoverheid.nl/overzicht-van-alle-onderwerpen/stelsel-van-basisregistraties/10-basisregistraties/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a:p>
        </p:txBody>
      </p:sp>
      <p:sp>
        <p:nvSpPr>
          <p:cNvPr id="101" name="Shape 101"/>
          <p:cNvSpPr/>
          <p:nvPr>
            <p:ph type="body" sz="quarter" idx="1"/>
          </p:nvPr>
        </p:nvSpPr>
        <p:spPr>
          <a:prstGeom prst="rect">
            <a:avLst/>
          </a:prstGeom>
        </p:spPr>
        <p:txBody>
          <a:bodyPr/>
          <a:lstStyle>
            <a:lvl1pPr>
              <a:defRPr b="1"/>
            </a:lvl1pPr>
          </a:lstStyle>
          <a:p>
            <a:pPr/>
            <a:r>
              <a:t>De volgorde van de stappen die nodig zijn Op het IPLO, om bij technische voorschriften voor drijvende bouwwerken te komen!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a:p>
        </p:txBody>
      </p:sp>
      <p:sp>
        <p:nvSpPr>
          <p:cNvPr id="109" name="Shape 109"/>
          <p:cNvSpPr/>
          <p:nvPr>
            <p:ph type="body" sz="quarter" idx="1"/>
          </p:nvPr>
        </p:nvSpPr>
        <p:spPr>
          <a:prstGeom prst="rect">
            <a:avLst/>
          </a:prstGeom>
        </p:spPr>
        <p:txBody>
          <a:bodyPr/>
          <a:lstStyle>
            <a:lvl1pPr>
              <a:defRPr b="1"/>
            </a:lvl1pPr>
          </a:lstStyle>
          <a:p>
            <a:pPr/>
            <a:r>
              <a:t>De meest belangrijke onderdelen met pijlen aangeduid.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Shape 113"/>
          <p:cNvSpPr/>
          <p:nvPr>
            <p:ph type="sldImg"/>
          </p:nvPr>
        </p:nvSpPr>
        <p:spPr>
          <a:prstGeom prst="rect">
            <a:avLst/>
          </a:prstGeom>
        </p:spPr>
        <p:txBody>
          <a:bodyPr/>
          <a:lstStyle/>
          <a:p>
            <a:pPr/>
          </a:p>
        </p:txBody>
      </p:sp>
      <p:sp>
        <p:nvSpPr>
          <p:cNvPr id="114" name="Shape 114"/>
          <p:cNvSpPr/>
          <p:nvPr>
            <p:ph type="body" sz="quarter" idx="1"/>
          </p:nvPr>
        </p:nvSpPr>
        <p:spPr>
          <a:prstGeom prst="rect">
            <a:avLst/>
          </a:prstGeom>
        </p:spPr>
        <p:txBody>
          <a:bodyPr/>
          <a:lstStyle>
            <a:lvl1pPr>
              <a:defRPr b="1"/>
            </a:lvl1pPr>
          </a:lstStyle>
          <a:p>
            <a:pPr/>
            <a:r>
              <a:t>De activiteit waarvoor regels gesteld zijn is: “het afmeren van een schip of ander drijvend bouwwerk”.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defRPr b="1"/>
            </a:pPr>
            <a:r>
              <a:t>Bevoegd gezag toetsing ruimtelijk bouwen = toetsing welstandseisen en toegewezen functie(s) of opgelegde beperkingen in het omgevingsplan</a:t>
            </a:r>
          </a:p>
          <a:p>
            <a:pPr>
              <a:defRPr b="1"/>
            </a:pPr>
            <a:r>
              <a:t>Bevoegd gezag toetsing technisch bouwen = toetsing certificaat/erkenning kwaliteitsborger en toegepast toetsingsinstrument en de risicobeoordeling van de activiteit bouwen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a:p>
        </p:txBody>
      </p:sp>
      <p:sp>
        <p:nvSpPr>
          <p:cNvPr id="125" name="Shape 125"/>
          <p:cNvSpPr/>
          <p:nvPr>
            <p:ph type="body" sz="quarter" idx="1"/>
          </p:nvPr>
        </p:nvSpPr>
        <p:spPr>
          <a:prstGeom prst="rect">
            <a:avLst/>
          </a:prstGeom>
        </p:spPr>
        <p:txBody>
          <a:bodyPr/>
          <a:lstStyle/>
          <a:p>
            <a:pPr>
              <a:defRPr b="1"/>
            </a:pPr>
            <a:r>
              <a:t>Een drijvend bouwwerk is meestal geheel of gedeeltelijk afgebouwd in de fabriek op de locatie van de leverancier elders in het land. </a:t>
            </a:r>
          </a:p>
          <a:p>
            <a:pPr>
              <a:defRPr b="1"/>
            </a:pPr>
            <a:r>
              <a:t>Vervolgens wordt het  over water en/of land naar de bouwlocatie getransporteerd.</a:t>
            </a:r>
          </a:p>
          <a:p>
            <a:pPr>
              <a:defRPr b="1"/>
            </a:pPr>
            <a:r>
              <a:t>Na oplevering op de locatie van de constructie wordt deze naar het toekomstige adres getransporteerd.</a:t>
            </a:r>
          </a:p>
          <a:p>
            <a:pPr>
              <a:defRPr b="1"/>
            </a:pPr>
            <a:r>
              <a:t>Respectievelijk als ;</a:t>
            </a:r>
          </a:p>
          <a:p>
            <a:pPr lvl="3" marL="1543050" indent="-171450">
              <a:buSzPct val="100000"/>
              <a:buFont typeface="Arial"/>
              <a:buChar char="•"/>
              <a:defRPr b="1"/>
            </a:pPr>
            <a:r>
              <a:t>enkel de fundering (het drijflichaam),</a:t>
            </a:r>
          </a:p>
          <a:p>
            <a:pPr lvl="3" marL="1543050" indent="-171450">
              <a:buSzPct val="100000"/>
              <a:buFont typeface="Arial"/>
              <a:buChar char="•"/>
              <a:defRPr b="1"/>
            </a:pPr>
            <a:r>
              <a:t>drijflichaam met voor afbouw bestemd casco gebouw, of </a:t>
            </a:r>
          </a:p>
          <a:p>
            <a:pPr lvl="3" marL="1543050" indent="-171450">
              <a:buSzPct val="100000"/>
              <a:buFont typeface="Arial"/>
              <a:buChar char="•"/>
              <a:defRPr b="1"/>
            </a:pPr>
            <a:r>
              <a:t>volledig afgewerkt bouwwerk/gebouw.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defRPr b="1"/>
            </a:pPr>
            <a:r>
              <a:t>Regels van het Rijk voor bouwwerken zijn o.a. het Bbl (Besluit bouwwerken leefomgevingen) waarin de WKB (Wet kwaliteitsborging voor het bouwen) is opgenomen voor bouwwerken met risicoklasse 1.</a:t>
            </a:r>
          </a:p>
          <a:p>
            <a:pPr>
              <a:defRPr b="1"/>
            </a:pPr>
            <a:r>
              <a:t>Dit geldt ook voor watergebonden woningen (woonboten genoemd &gt; de wet spreekt van drijvende bouwwerken met woonfunctie) </a:t>
            </a:r>
          </a:p>
          <a:p>
            <a:pPr>
              <a:defRPr b="1"/>
            </a:pPr>
          </a:p>
          <a:p>
            <a:pPr>
              <a:defRPr b="1"/>
            </a:pPr>
            <a:r>
              <a:t>Afdeling 2.2a. Stelsel van kwaliteitsborging voor het bouwen</a:t>
            </a:r>
          </a:p>
          <a:p>
            <a:pPr>
              <a:defRPr b="1"/>
            </a:pPr>
            <a:r>
              <a:t>Aan de regels in deze afdeling wordt voldaan door degene die het bouwwerk bouwt. Diegene draagt zorg voor de naleving van de regels over de activiteit.</a:t>
            </a:r>
          </a:p>
          <a:p>
            <a:pPr>
              <a:defRPr b="1"/>
            </a:pPr>
          </a:p>
          <a:p>
            <a:pPr>
              <a:defRPr b="1"/>
            </a:pPr>
            <a:r>
              <a:t>Verderop in de presentatie wordt op de Wkb nader ingegaan!</a:t>
            </a:r>
          </a:p>
          <a:p>
            <a:pPr>
              <a:defRPr b="1"/>
            </a:pPr>
          </a:p>
          <a:p>
            <a:pPr>
              <a:defRPr b="1"/>
            </a:pPr>
          </a:p>
          <a:p>
            <a:pPr>
              <a:defRPr b="1"/>
            </a:pPr>
          </a:p>
          <a:p>
            <a:pPr>
              <a:defRPr b="1"/>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defRPr b="1"/>
            </a:pPr>
            <a:r>
              <a:t>De regels over drijvende bouwwerken bestemd om ter plaatse te functioneren betreffen niet slechts de veiligheid, maar ook de gezondheid, duurzaamheid en bruikbaarheid.</a:t>
            </a:r>
          </a:p>
          <a:p>
            <a:pPr>
              <a:defRPr b="1"/>
            </a:pPr>
            <a:r>
              <a:t>Soms zijn er vanwege de aspecten verbonden aan het watergebonden wonen, aangepaste dan wel specifieke eisen gesteld aan het bouwwerk, zoals afmeervoorzieningen bescherming tegen golfslag, stabiliteitseisen d.w.z. begrenzing maximale hoogte-, breedte-, en dieptematen.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lvl1pPr>
              <a:defRPr b="1"/>
            </a:lvl1pPr>
          </a:lstStyle>
          <a:p>
            <a:pPr/>
            <a:r>
              <a:t>En nu dan naar deze regels voor drijvende bouwwerken met woonfunctie in het Bbl (Besluit bouwwerken leefomgeving!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eldia">
    <p:spTree>
      <p:nvGrpSpPr>
        <p:cNvPr id="1" name=""/>
        <p:cNvGrpSpPr/>
        <p:nvPr/>
      </p:nvGrpSpPr>
      <p:grpSpPr>
        <a:xfrm>
          <a:off x="0" y="0"/>
          <a:ext cx="0" cy="0"/>
          <a:chOff x="0" y="0"/>
          <a:chExt cx="0" cy="0"/>
        </a:xfrm>
      </p:grpSpPr>
      <p:sp>
        <p:nvSpPr>
          <p:cNvPr id="11" name="Titeltekst"/>
          <p:cNvSpPr txBox="1"/>
          <p:nvPr>
            <p:ph type="title"/>
          </p:nvPr>
        </p:nvSpPr>
        <p:spPr>
          <a:xfrm>
            <a:off x="1524000" y="1122362"/>
            <a:ext cx="9144000" cy="2387601"/>
          </a:xfrm>
          <a:prstGeom prst="rect">
            <a:avLst/>
          </a:prstGeom>
        </p:spPr>
        <p:txBody>
          <a:bodyPr anchor="b"/>
          <a:lstStyle>
            <a:lvl1pPr algn="ctr">
              <a:defRPr sz="6000"/>
            </a:lvl1pPr>
          </a:lstStyle>
          <a:p>
            <a:pPr/>
            <a:r>
              <a:t>Titeltekst</a:t>
            </a:r>
          </a:p>
        </p:txBody>
      </p:sp>
      <p:sp>
        <p:nvSpPr>
          <p:cNvPr id="12" name="Hoofdtekst - niveau één…"/>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el en object">
    <p:spTree>
      <p:nvGrpSpPr>
        <p:cNvPr id="1" name=""/>
        <p:cNvGrpSpPr/>
        <p:nvPr/>
      </p:nvGrpSpPr>
      <p:grpSpPr>
        <a:xfrm>
          <a:off x="0" y="0"/>
          <a:ext cx="0" cy="0"/>
          <a:chOff x="0" y="0"/>
          <a:chExt cx="0" cy="0"/>
        </a:xfrm>
      </p:grpSpPr>
      <p:sp>
        <p:nvSpPr>
          <p:cNvPr id="20" name="Titeltekst"/>
          <p:cNvSpPr txBox="1"/>
          <p:nvPr>
            <p:ph type="title"/>
          </p:nvPr>
        </p:nvSpPr>
        <p:spPr>
          <a:prstGeom prst="rect">
            <a:avLst/>
          </a:prstGeom>
        </p:spPr>
        <p:txBody>
          <a:bodyPr/>
          <a:lstStyle/>
          <a:p>
            <a:pPr/>
            <a:r>
              <a:t>Titeltekst</a:t>
            </a:r>
          </a:p>
        </p:txBody>
      </p:sp>
      <p:sp>
        <p:nvSpPr>
          <p:cNvPr id="21" name="Hoofdtekst - niveau één…"/>
          <p:cNvSpPr txBox="1"/>
          <p:nvPr>
            <p:ph type="body" idx="1"/>
          </p:nvPr>
        </p:nvSpPr>
        <p:spPr>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22"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ekop">
    <p:spTree>
      <p:nvGrpSpPr>
        <p:cNvPr id="1" name=""/>
        <p:cNvGrpSpPr/>
        <p:nvPr/>
      </p:nvGrpSpPr>
      <p:grpSpPr>
        <a:xfrm>
          <a:off x="0" y="0"/>
          <a:ext cx="0" cy="0"/>
          <a:chOff x="0" y="0"/>
          <a:chExt cx="0" cy="0"/>
        </a:xfrm>
      </p:grpSpPr>
      <p:sp>
        <p:nvSpPr>
          <p:cNvPr id="29" name="Titeltekst"/>
          <p:cNvSpPr txBox="1"/>
          <p:nvPr>
            <p:ph type="title"/>
          </p:nvPr>
        </p:nvSpPr>
        <p:spPr>
          <a:xfrm>
            <a:off x="831850" y="1709738"/>
            <a:ext cx="10515600" cy="2852737"/>
          </a:xfrm>
          <a:prstGeom prst="rect">
            <a:avLst/>
          </a:prstGeom>
        </p:spPr>
        <p:txBody>
          <a:bodyPr anchor="b"/>
          <a:lstStyle>
            <a:lvl1pPr>
              <a:defRPr sz="6000"/>
            </a:lvl1pPr>
          </a:lstStyle>
          <a:p>
            <a:pPr/>
            <a:r>
              <a:t>Titeltekst</a:t>
            </a:r>
          </a:p>
        </p:txBody>
      </p:sp>
      <p:sp>
        <p:nvSpPr>
          <p:cNvPr id="30" name="Hoofdtekst - niveau één…"/>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31"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van twee">
    <p:spTree>
      <p:nvGrpSpPr>
        <p:cNvPr id="1" name=""/>
        <p:cNvGrpSpPr/>
        <p:nvPr/>
      </p:nvGrpSpPr>
      <p:grpSpPr>
        <a:xfrm>
          <a:off x="0" y="0"/>
          <a:ext cx="0" cy="0"/>
          <a:chOff x="0" y="0"/>
          <a:chExt cx="0" cy="0"/>
        </a:xfrm>
      </p:grpSpPr>
      <p:sp>
        <p:nvSpPr>
          <p:cNvPr id="38" name="Titeltekst"/>
          <p:cNvSpPr txBox="1"/>
          <p:nvPr>
            <p:ph type="title"/>
          </p:nvPr>
        </p:nvSpPr>
        <p:spPr>
          <a:prstGeom prst="rect">
            <a:avLst/>
          </a:prstGeom>
        </p:spPr>
        <p:txBody>
          <a:bodyPr/>
          <a:lstStyle/>
          <a:p>
            <a:pPr/>
            <a:r>
              <a:t>Titeltekst</a:t>
            </a:r>
          </a:p>
        </p:txBody>
      </p:sp>
      <p:sp>
        <p:nvSpPr>
          <p:cNvPr id="39" name="Hoofdtekst - niveau één…"/>
          <p:cNvSpPr txBox="1"/>
          <p:nvPr>
            <p:ph type="body" sz="half" idx="1"/>
          </p:nvPr>
        </p:nvSpPr>
        <p:spPr>
          <a:xfrm>
            <a:off x="838200" y="1825625"/>
            <a:ext cx="5181600" cy="4351338"/>
          </a:xfrm>
          <a:prstGeom prst="rect">
            <a:avLst/>
          </a:prstGeom>
        </p:spPr>
        <p:txBody>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gelijking">
    <p:spTree>
      <p:nvGrpSpPr>
        <p:cNvPr id="1" name=""/>
        <p:cNvGrpSpPr/>
        <p:nvPr/>
      </p:nvGrpSpPr>
      <p:grpSpPr>
        <a:xfrm>
          <a:off x="0" y="0"/>
          <a:ext cx="0" cy="0"/>
          <a:chOff x="0" y="0"/>
          <a:chExt cx="0" cy="0"/>
        </a:xfrm>
      </p:grpSpPr>
      <p:sp>
        <p:nvSpPr>
          <p:cNvPr id="47" name="Titeltekst"/>
          <p:cNvSpPr txBox="1"/>
          <p:nvPr>
            <p:ph type="title"/>
          </p:nvPr>
        </p:nvSpPr>
        <p:spPr>
          <a:xfrm>
            <a:off x="839787" y="365125"/>
            <a:ext cx="10515601" cy="1325563"/>
          </a:xfrm>
          <a:prstGeom prst="rect">
            <a:avLst/>
          </a:prstGeom>
        </p:spPr>
        <p:txBody>
          <a:bodyPr/>
          <a:lstStyle/>
          <a:p>
            <a:pPr/>
            <a:r>
              <a:t>Titeltekst</a:t>
            </a:r>
          </a:p>
        </p:txBody>
      </p:sp>
      <p:sp>
        <p:nvSpPr>
          <p:cNvPr id="48" name="Hoofdtekst - niveau één…"/>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9" name="Tijdelijke aanduiding voor tekst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leen titel">
    <p:spTree>
      <p:nvGrpSpPr>
        <p:cNvPr id="1" name=""/>
        <p:cNvGrpSpPr/>
        <p:nvPr/>
      </p:nvGrpSpPr>
      <p:grpSpPr>
        <a:xfrm>
          <a:off x="0" y="0"/>
          <a:ext cx="0" cy="0"/>
          <a:chOff x="0" y="0"/>
          <a:chExt cx="0" cy="0"/>
        </a:xfrm>
      </p:grpSpPr>
      <p:sp>
        <p:nvSpPr>
          <p:cNvPr id="57" name="Titeltekst"/>
          <p:cNvSpPr txBox="1"/>
          <p:nvPr>
            <p:ph type="title"/>
          </p:nvPr>
        </p:nvSpPr>
        <p:spPr>
          <a:prstGeom prst="rect">
            <a:avLst/>
          </a:prstGeom>
        </p:spPr>
        <p:txBody>
          <a:bodyPr/>
          <a:lstStyle/>
          <a:p>
            <a:pPr/>
            <a:r>
              <a:t>Titeltekst</a:t>
            </a:r>
          </a:p>
        </p:txBody>
      </p:sp>
      <p:sp>
        <p:nvSpPr>
          <p:cNvPr id="58"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Leeg">
    <p:spTree>
      <p:nvGrpSpPr>
        <p:cNvPr id="1" name=""/>
        <p:cNvGrpSpPr/>
        <p:nvPr/>
      </p:nvGrpSpPr>
      <p:grpSpPr>
        <a:xfrm>
          <a:off x="0" y="0"/>
          <a:ext cx="0" cy="0"/>
          <a:chOff x="0" y="0"/>
          <a:chExt cx="0" cy="0"/>
        </a:xfrm>
      </p:grpSpPr>
      <p:sp>
        <p:nvSpPr>
          <p:cNvPr id="6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houd met bijschrift">
    <p:spTree>
      <p:nvGrpSpPr>
        <p:cNvPr id="1" name=""/>
        <p:cNvGrpSpPr/>
        <p:nvPr/>
      </p:nvGrpSpPr>
      <p:grpSpPr>
        <a:xfrm>
          <a:off x="0" y="0"/>
          <a:ext cx="0" cy="0"/>
          <a:chOff x="0" y="0"/>
          <a:chExt cx="0" cy="0"/>
        </a:xfrm>
      </p:grpSpPr>
      <p:sp>
        <p:nvSpPr>
          <p:cNvPr id="72"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73" name="Hoofdtekst - niveau één…"/>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74" name="Tijdelijke aanduiding voor tekst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fbeelding met bijschrift">
    <p:spTree>
      <p:nvGrpSpPr>
        <p:cNvPr id="1" name=""/>
        <p:cNvGrpSpPr/>
        <p:nvPr/>
      </p:nvGrpSpPr>
      <p:grpSpPr>
        <a:xfrm>
          <a:off x="0" y="0"/>
          <a:ext cx="0" cy="0"/>
          <a:chOff x="0" y="0"/>
          <a:chExt cx="0" cy="0"/>
        </a:xfrm>
      </p:grpSpPr>
      <p:sp>
        <p:nvSpPr>
          <p:cNvPr id="82" name="Titeltekst"/>
          <p:cNvSpPr txBox="1"/>
          <p:nvPr>
            <p:ph type="title"/>
          </p:nvPr>
        </p:nvSpPr>
        <p:spPr>
          <a:xfrm>
            <a:off x="839787" y="457200"/>
            <a:ext cx="3932239" cy="1600200"/>
          </a:xfrm>
          <a:prstGeom prst="rect">
            <a:avLst/>
          </a:prstGeom>
        </p:spPr>
        <p:txBody>
          <a:bodyPr anchor="b"/>
          <a:lstStyle>
            <a:lvl1pPr>
              <a:defRPr sz="3200"/>
            </a:lvl1pPr>
          </a:lstStyle>
          <a:p>
            <a:pPr/>
            <a:r>
              <a:t>Titeltekst</a:t>
            </a:r>
          </a:p>
        </p:txBody>
      </p:sp>
      <p:sp>
        <p:nvSpPr>
          <p:cNvPr id="83" name="Tijdelijke aanduiding voor afbeelding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Hoofdtekst - niveau één…"/>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85" name="Dia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6C6AD">
            <a:alpha val="75000"/>
          </a:srgbClr>
        </a:solidFill>
      </p:bgPr>
    </p:bg>
    <p:spTree>
      <p:nvGrpSpPr>
        <p:cNvPr id="1" name=""/>
        <p:cNvGrpSpPr/>
        <p:nvPr/>
      </p:nvGrpSpPr>
      <p:grpSpPr>
        <a:xfrm>
          <a:off x="0" y="0"/>
          <a:ext cx="0" cy="0"/>
          <a:chOff x="0" y="0"/>
          <a:chExt cx="0" cy="0"/>
        </a:xfrm>
      </p:grpSpPr>
      <p:sp>
        <p:nvSpPr>
          <p:cNvPr id="2" name="Titelteks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Titeltekst</a:t>
            </a:r>
          </a:p>
        </p:txBody>
      </p:sp>
      <p:sp>
        <p:nvSpPr>
          <p:cNvPr id="3" name="Hoofdtekst - niveau één…"/>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Aptos"/>
          <a:ea typeface="Aptos"/>
          <a:cs typeface="Apto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hyperlink" Target="https://iplo.nl/regelgeving/instrumenten/omgevingsplan/overgangsfase-omgevingsplan-eind-2031/"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image" Target="../media/image1.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vng.nl/artikelen/overzicht-vng-adviezen-aanpassen-verordeningen-voor-inwerkingtreding-omgevingswet" TargetMode="External"/><Relationship Id="rId3" Type="http://schemas.openxmlformats.org/officeDocument/2006/relationships/hyperlink" Target="https://vng.nl/nieuws/stand-van-zaken-apv-en-de-omgevingswet-juli-2021" TargetMode="External"/><Relationship Id="rId4" Type="http://schemas.openxmlformats.org/officeDocument/2006/relationships/hyperlink" Target="https://vng.nl/nieuws/modelverordeningen-worden-aangepast-met-oog-op-omgevingswet" TargetMode="Externa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vng.nl/artikelen/verordeningen-en-omgevingsplan-0" TargetMode="External"/><Relationship Id="rId3" Type="http://schemas.openxmlformats.org/officeDocument/2006/relationships/hyperlink" Target="https://vng.nl/artikelen/apv" TargetMode="External"/><Relationship Id="rId4" Type="http://schemas.openxmlformats.org/officeDocument/2006/relationships/hyperlink" Target="https://vng.nl/publicaties/webinar-handreiking-verordeningen-en-omgevingsplan-oktober-2020" TargetMode="External"/><Relationship Id="rId5" Type="http://schemas.openxmlformats.org/officeDocument/2006/relationships/hyperlink" Target="https://vng.nl/rubrieken/onderwerpen/modelverordeningen" TargetMode="External"/><Relationship Id="rId6" Type="http://schemas.openxmlformats.org/officeDocument/2006/relationships/hyperlink" Target="https://vng.nl/artikelen/havenbeheersverordening" TargetMode="External"/><Relationship Id="rId7" Type="http://schemas.openxmlformats.org/officeDocument/2006/relationships/hyperlink" Target="https://samendedieptein.nl/bodembeheer-van-de-toekomst/bouwsteen-aanvullingsspoor/"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Afbeelding 3" descr="Afbeelding 3"/>
          <p:cNvPicPr>
            <a:picLocks noChangeAspect="1"/>
          </p:cNvPicPr>
          <p:nvPr/>
        </p:nvPicPr>
        <p:blipFill>
          <a:blip r:embed="rId3">
            <a:extLst/>
          </a:blip>
          <a:stretch>
            <a:fillRect/>
          </a:stretch>
        </p:blipFill>
        <p:spPr>
          <a:xfrm>
            <a:off x="0" y="-3048"/>
            <a:ext cx="12192000" cy="6864095"/>
          </a:xfrm>
          <a:prstGeom prst="rect">
            <a:avLst/>
          </a:prstGeom>
          <a:ln w="12700">
            <a:miter lim="400000"/>
          </a:ln>
        </p:spPr>
      </p:pic>
      <p:sp>
        <p:nvSpPr>
          <p:cNvPr id="95" name="Tekstvak 5"/>
          <p:cNvSpPr txBox="1"/>
          <p:nvPr/>
        </p:nvSpPr>
        <p:spPr>
          <a:xfrm>
            <a:off x="7975853" y="5822941"/>
            <a:ext cx="208027"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Afbeelding 5" descr="Afbeelding 5"/>
          <p:cNvPicPr>
            <a:picLocks noChangeAspect="1"/>
          </p:cNvPicPr>
          <p:nvPr/>
        </p:nvPicPr>
        <p:blipFill>
          <a:blip r:embed="rId3">
            <a:extLst/>
          </a:blip>
          <a:srcRect l="26304" t="24587" r="34309" b="55040"/>
          <a:stretch>
            <a:fillRect/>
          </a:stretch>
        </p:blipFill>
        <p:spPr>
          <a:xfrm>
            <a:off x="886190" y="2603573"/>
            <a:ext cx="10419620" cy="3708401"/>
          </a:xfrm>
          <a:prstGeom prst="rect">
            <a:avLst/>
          </a:prstGeom>
          <a:ln w="12700">
            <a:miter lim="400000"/>
          </a:ln>
        </p:spPr>
      </p:pic>
      <p:pic>
        <p:nvPicPr>
          <p:cNvPr id="147" name="Afbeelding 6" descr="Afbeelding 6"/>
          <p:cNvPicPr>
            <a:picLocks noChangeAspect="1"/>
          </p:cNvPicPr>
          <p:nvPr/>
        </p:nvPicPr>
        <p:blipFill>
          <a:blip r:embed="rId4">
            <a:extLst/>
          </a:blip>
          <a:stretch>
            <a:fillRect/>
          </a:stretch>
        </p:blipFill>
        <p:spPr>
          <a:xfrm>
            <a:off x="84823" y="393626"/>
            <a:ext cx="12022354" cy="167654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Afbeelding 2" descr="Afbeelding 2"/>
          <p:cNvPicPr>
            <a:picLocks noChangeAspect="1"/>
          </p:cNvPicPr>
          <p:nvPr/>
        </p:nvPicPr>
        <p:blipFill>
          <a:blip r:embed="rId2">
            <a:extLst/>
          </a:blip>
          <a:srcRect l="29271" t="38890" r="35312" b="25925"/>
          <a:stretch>
            <a:fillRect/>
          </a:stretch>
        </p:blipFill>
        <p:spPr>
          <a:xfrm rot="20778842">
            <a:off x="552115" y="1092200"/>
            <a:ext cx="8363285" cy="4673601"/>
          </a:xfrm>
          <a:prstGeom prst="rect">
            <a:avLst/>
          </a:prstGeom>
          <a:ln w="12700">
            <a:miter lim="400000"/>
          </a:ln>
        </p:spPr>
      </p:pic>
      <p:pic>
        <p:nvPicPr>
          <p:cNvPr id="152" name="Afbeelding 4" descr="Afbeelding 4"/>
          <p:cNvPicPr>
            <a:picLocks noChangeAspect="1"/>
          </p:cNvPicPr>
          <p:nvPr/>
        </p:nvPicPr>
        <p:blipFill>
          <a:blip r:embed="rId3">
            <a:extLst/>
          </a:blip>
          <a:srcRect l="43599" t="34468" r="50700" b="63662"/>
          <a:stretch>
            <a:fillRect/>
          </a:stretch>
        </p:blipFill>
        <p:spPr>
          <a:xfrm rot="17445657">
            <a:off x="8373604" y="3048000"/>
            <a:ext cx="4127501" cy="7620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Afbeelding 3" descr="Afbeelding 3"/>
          <p:cNvPicPr>
            <a:picLocks noChangeAspect="1"/>
          </p:cNvPicPr>
          <p:nvPr/>
        </p:nvPicPr>
        <p:blipFill>
          <a:blip r:embed="rId3">
            <a:extLst/>
          </a:blip>
          <a:srcRect l="18558" t="66666" r="45520" b="1402"/>
          <a:stretch>
            <a:fillRect/>
          </a:stretch>
        </p:blipFill>
        <p:spPr>
          <a:xfrm>
            <a:off x="1487761" y="825744"/>
            <a:ext cx="9725261" cy="5105156"/>
          </a:xfrm>
          <a:prstGeom prst="rect">
            <a:avLst/>
          </a:prstGeom>
          <a:ln w="12700">
            <a:miter lim="400000"/>
          </a:ln>
        </p:spPr>
      </p:pic>
      <p:pic>
        <p:nvPicPr>
          <p:cNvPr id="155" name="Afbeelding 1" descr="Afbeelding 1"/>
          <p:cNvPicPr>
            <a:picLocks noChangeAspect="1"/>
          </p:cNvPicPr>
          <p:nvPr/>
        </p:nvPicPr>
        <p:blipFill>
          <a:blip r:embed="rId4">
            <a:extLst/>
          </a:blip>
          <a:stretch>
            <a:fillRect/>
          </a:stretch>
        </p:blipFill>
        <p:spPr>
          <a:xfrm rot="19345437">
            <a:off x="122771" y="558010"/>
            <a:ext cx="2176462" cy="1018122"/>
          </a:xfrm>
          <a:prstGeom prst="rect">
            <a:avLst/>
          </a:prstGeom>
          <a:ln w="12700">
            <a:miter lim="400000"/>
          </a:ln>
        </p:spPr>
      </p:pic>
      <p:pic>
        <p:nvPicPr>
          <p:cNvPr id="156" name="Afbeelding 4" descr="Afbeelding 4"/>
          <p:cNvPicPr>
            <a:picLocks noChangeAspect="1"/>
          </p:cNvPicPr>
          <p:nvPr/>
        </p:nvPicPr>
        <p:blipFill>
          <a:blip r:embed="rId5">
            <a:extLst/>
          </a:blip>
          <a:stretch>
            <a:fillRect/>
          </a:stretch>
        </p:blipFill>
        <p:spPr>
          <a:xfrm rot="10800000">
            <a:off x="-3" y="4507169"/>
            <a:ext cx="2139883" cy="2353261"/>
          </a:xfrm>
          <a:prstGeom prst="rect">
            <a:avLst/>
          </a:prstGeom>
          <a:ln w="12700">
            <a:miter lim="400000"/>
          </a:ln>
        </p:spPr>
      </p:pic>
      <p:pic>
        <p:nvPicPr>
          <p:cNvPr id="157" name="Afbeelding 2" descr="Afbeelding 2"/>
          <p:cNvPicPr>
            <a:picLocks noChangeAspect="1"/>
          </p:cNvPicPr>
          <p:nvPr/>
        </p:nvPicPr>
        <p:blipFill>
          <a:blip r:embed="rId6">
            <a:extLst/>
          </a:blip>
          <a:stretch>
            <a:fillRect/>
          </a:stretch>
        </p:blipFill>
        <p:spPr>
          <a:xfrm rot="5400000">
            <a:off x="9945430" y="104261"/>
            <a:ext cx="2353261" cy="2139882"/>
          </a:xfrm>
          <a:prstGeom prst="rect">
            <a:avLst/>
          </a:prstGeom>
          <a:ln w="12700">
            <a:miter lim="400000"/>
          </a:ln>
        </p:spPr>
      </p:pic>
      <p:pic>
        <p:nvPicPr>
          <p:cNvPr id="158" name="Afbeelding 5" descr="Afbeelding 5"/>
          <p:cNvPicPr>
            <a:picLocks noChangeAspect="1"/>
          </p:cNvPicPr>
          <p:nvPr/>
        </p:nvPicPr>
        <p:blipFill>
          <a:blip r:embed="rId5">
            <a:extLst/>
          </a:blip>
          <a:stretch>
            <a:fillRect/>
          </a:stretch>
        </p:blipFill>
        <p:spPr>
          <a:xfrm rot="4902023">
            <a:off x="9985227" y="4559120"/>
            <a:ext cx="2139882" cy="235326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Afbeelding 4" descr="Afbeelding 4"/>
          <p:cNvPicPr>
            <a:picLocks noChangeAspect="1"/>
          </p:cNvPicPr>
          <p:nvPr/>
        </p:nvPicPr>
        <p:blipFill>
          <a:blip r:embed="rId3">
            <a:extLst/>
          </a:blip>
          <a:srcRect l="27731" t="9139" r="33334" b="63337"/>
          <a:stretch>
            <a:fillRect/>
          </a:stretch>
        </p:blipFill>
        <p:spPr>
          <a:xfrm>
            <a:off x="743232" y="1790700"/>
            <a:ext cx="10667812" cy="4660901"/>
          </a:xfrm>
          <a:prstGeom prst="rect">
            <a:avLst/>
          </a:prstGeom>
          <a:ln w="12700">
            <a:miter lim="400000"/>
          </a:ln>
        </p:spPr>
      </p:pic>
      <p:pic>
        <p:nvPicPr>
          <p:cNvPr id="163" name="Afbeelding 5" descr="Afbeelding 5"/>
          <p:cNvPicPr>
            <a:picLocks noChangeAspect="1"/>
          </p:cNvPicPr>
          <p:nvPr/>
        </p:nvPicPr>
        <p:blipFill>
          <a:blip r:embed="rId4">
            <a:extLst/>
          </a:blip>
          <a:srcRect l="2430" t="24117" r="5646" b="0"/>
          <a:stretch>
            <a:fillRect/>
          </a:stretch>
        </p:blipFill>
        <p:spPr>
          <a:xfrm>
            <a:off x="449001" y="673100"/>
            <a:ext cx="11293997" cy="749300"/>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Afbeelding 4" descr="Afbeelding 4"/>
          <p:cNvPicPr>
            <a:picLocks noChangeAspect="1"/>
          </p:cNvPicPr>
          <p:nvPr/>
        </p:nvPicPr>
        <p:blipFill>
          <a:blip r:embed="rId2">
            <a:extLst/>
          </a:blip>
          <a:srcRect l="28913" t="51839" r="35100" b="31451"/>
          <a:stretch>
            <a:fillRect/>
          </a:stretch>
        </p:blipFill>
        <p:spPr>
          <a:xfrm rot="231476">
            <a:off x="727425" y="3962215"/>
            <a:ext cx="10254344" cy="2677887"/>
          </a:xfrm>
          <a:prstGeom prst="rect">
            <a:avLst/>
          </a:prstGeom>
          <a:ln w="12700">
            <a:miter lim="400000"/>
          </a:ln>
        </p:spPr>
      </p:pic>
      <p:pic>
        <p:nvPicPr>
          <p:cNvPr id="168" name="Afbeelding 5" descr="Afbeelding 5"/>
          <p:cNvPicPr>
            <a:picLocks noChangeAspect="1"/>
          </p:cNvPicPr>
          <p:nvPr/>
        </p:nvPicPr>
        <p:blipFill>
          <a:blip r:embed="rId3">
            <a:extLst/>
          </a:blip>
          <a:stretch>
            <a:fillRect/>
          </a:stretch>
        </p:blipFill>
        <p:spPr>
          <a:xfrm rot="19379841">
            <a:off x="-108220" y="1738097"/>
            <a:ext cx="5419816" cy="438951"/>
          </a:xfrm>
          <a:prstGeom prst="rect">
            <a:avLst/>
          </a:prstGeom>
          <a:ln w="12700">
            <a:miter lim="400000"/>
          </a:ln>
        </p:spPr>
      </p:pic>
      <p:sp>
        <p:nvSpPr>
          <p:cNvPr id="169" name="Tekstvak 7"/>
          <p:cNvSpPr txBox="1"/>
          <p:nvPr/>
        </p:nvSpPr>
        <p:spPr>
          <a:xfrm rot="996255">
            <a:off x="4589822" y="1203420"/>
            <a:ext cx="7641161" cy="252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000"/>
            </a:pPr>
            <a:r>
              <a:t>Vergunningvrije gevallen</a:t>
            </a:r>
          </a:p>
          <a:p>
            <a:pPr>
              <a:defRPr sz="2000"/>
            </a:pPr>
          </a:p>
          <a:p>
            <a:pPr>
              <a:defRPr sz="2000"/>
            </a:pPr>
            <a:r>
              <a:t>Soms is voor een omgevingsplanactiviteit geen vergunning nodig. Dit is bij een aantal activiteiten die bestaan uit het bouwen. Deze vergunningvrije gevallen staan in artikel 2.29 van het Besluit bouwwerken leefomgeving (Bbl). Meer informatie hierover staat op de pagina Vergunningvrije omgevingsplanactiviteit die bestaat uit het bouwen.</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Afbeelding 2" descr="Afbeelding 2"/>
          <p:cNvPicPr>
            <a:picLocks noChangeAspect="1"/>
          </p:cNvPicPr>
          <p:nvPr/>
        </p:nvPicPr>
        <p:blipFill>
          <a:blip r:embed="rId2">
            <a:extLst/>
          </a:blip>
          <a:srcRect l="26521" t="57476" r="34290" b="4150"/>
          <a:stretch>
            <a:fillRect/>
          </a:stretch>
        </p:blipFill>
        <p:spPr>
          <a:xfrm rot="417473">
            <a:off x="4697022" y="434671"/>
            <a:ext cx="7378701" cy="4064001"/>
          </a:xfrm>
          <a:prstGeom prst="rect">
            <a:avLst/>
          </a:prstGeom>
          <a:ln w="12700">
            <a:miter lim="400000"/>
          </a:ln>
        </p:spPr>
      </p:pic>
      <p:pic>
        <p:nvPicPr>
          <p:cNvPr id="172" name="Afbeelding 4" descr="Afbeelding 4"/>
          <p:cNvPicPr>
            <a:picLocks noChangeAspect="1"/>
          </p:cNvPicPr>
          <p:nvPr/>
        </p:nvPicPr>
        <p:blipFill>
          <a:blip r:embed="rId3">
            <a:extLst/>
          </a:blip>
          <a:stretch>
            <a:fillRect/>
          </a:stretch>
        </p:blipFill>
        <p:spPr>
          <a:xfrm rot="1620388">
            <a:off x="-146208" y="3674821"/>
            <a:ext cx="7676172" cy="2151937"/>
          </a:xfrm>
          <a:prstGeom prst="rect">
            <a:avLst/>
          </a:prstGeom>
          <a:ln w="12700">
            <a:miter lim="400000"/>
          </a:ln>
        </p:spPr>
      </p:pic>
      <p:pic>
        <p:nvPicPr>
          <p:cNvPr id="173" name="Afbeelding 3" descr="Afbeelding 3"/>
          <p:cNvPicPr>
            <a:picLocks noChangeAspect="1"/>
          </p:cNvPicPr>
          <p:nvPr/>
        </p:nvPicPr>
        <p:blipFill>
          <a:blip r:embed="rId4">
            <a:extLst/>
          </a:blip>
          <a:srcRect l="3613" t="25649" r="26242" b="0"/>
          <a:stretch>
            <a:fillRect/>
          </a:stretch>
        </p:blipFill>
        <p:spPr>
          <a:xfrm rot="20637766">
            <a:off x="340938" y="852273"/>
            <a:ext cx="4734814" cy="34747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Afbeelding 2" descr="Afbeelding 2"/>
          <p:cNvPicPr>
            <a:picLocks noChangeAspect="1"/>
          </p:cNvPicPr>
          <p:nvPr/>
        </p:nvPicPr>
        <p:blipFill>
          <a:blip r:embed="rId2">
            <a:extLst/>
          </a:blip>
          <a:stretch>
            <a:fillRect/>
          </a:stretch>
        </p:blipFill>
        <p:spPr>
          <a:xfrm>
            <a:off x="996950" y="265817"/>
            <a:ext cx="10198100" cy="6326366"/>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Afbeelding 6" descr="Afbeelding 6"/>
          <p:cNvPicPr>
            <a:picLocks noChangeAspect="1"/>
          </p:cNvPicPr>
          <p:nvPr/>
        </p:nvPicPr>
        <p:blipFill>
          <a:blip r:embed="rId2">
            <a:extLst/>
          </a:blip>
          <a:srcRect l="24409" t="4266" r="32520" b="38453"/>
          <a:stretch>
            <a:fillRect/>
          </a:stretch>
        </p:blipFill>
        <p:spPr>
          <a:xfrm>
            <a:off x="1447800" y="120593"/>
            <a:ext cx="8877301" cy="664075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Afbeelding 3" descr="Afbeelding 3"/>
          <p:cNvPicPr>
            <a:picLocks noChangeAspect="1"/>
          </p:cNvPicPr>
          <p:nvPr/>
        </p:nvPicPr>
        <p:blipFill>
          <a:blip r:embed="rId3">
            <a:extLst/>
          </a:blip>
          <a:srcRect l="1689" t="30818" r="1207" b="2348"/>
          <a:stretch>
            <a:fillRect/>
          </a:stretch>
        </p:blipFill>
        <p:spPr>
          <a:xfrm rot="19033586">
            <a:off x="-745821" y="2953407"/>
            <a:ext cx="7980101" cy="1378210"/>
          </a:xfrm>
          <a:prstGeom prst="rect">
            <a:avLst/>
          </a:prstGeom>
          <a:ln w="12700">
            <a:miter lim="400000"/>
          </a:ln>
        </p:spPr>
      </p:pic>
      <p:pic>
        <p:nvPicPr>
          <p:cNvPr id="180" name="Afbeelding 4" descr="Afbeelding 4"/>
          <p:cNvPicPr>
            <a:picLocks noChangeAspect="1"/>
          </p:cNvPicPr>
          <p:nvPr/>
        </p:nvPicPr>
        <p:blipFill>
          <a:blip r:embed="rId4">
            <a:extLst/>
          </a:blip>
          <a:stretch>
            <a:fillRect/>
          </a:stretch>
        </p:blipFill>
        <p:spPr>
          <a:xfrm rot="3528697">
            <a:off x="342832" y="315057"/>
            <a:ext cx="3019470" cy="2457487"/>
          </a:xfrm>
          <a:prstGeom prst="rect">
            <a:avLst/>
          </a:prstGeom>
          <a:ln w="12700">
            <a:miter lim="400000"/>
          </a:ln>
        </p:spPr>
      </p:pic>
      <p:pic>
        <p:nvPicPr>
          <p:cNvPr id="181" name="Afbeelding 2" descr="Afbeelding 2"/>
          <p:cNvPicPr>
            <a:picLocks noChangeAspect="1"/>
          </p:cNvPicPr>
          <p:nvPr/>
        </p:nvPicPr>
        <p:blipFill>
          <a:blip r:embed="rId5">
            <a:extLst/>
          </a:blip>
          <a:srcRect l="27859" t="20239" r="41606" b="35000"/>
          <a:stretch>
            <a:fillRect/>
          </a:stretch>
        </p:blipFill>
        <p:spPr>
          <a:xfrm rot="1143666">
            <a:off x="5329125" y="1110343"/>
            <a:ext cx="6198257" cy="5110843"/>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Afbeelding 5" descr="Afbeelding 5"/>
          <p:cNvPicPr>
            <a:picLocks noChangeAspect="1"/>
          </p:cNvPicPr>
          <p:nvPr/>
        </p:nvPicPr>
        <p:blipFill>
          <a:blip r:embed="rId2">
            <a:extLst/>
          </a:blip>
          <a:srcRect l="26875" t="57962" r="32708" b="2407"/>
          <a:stretch>
            <a:fillRect/>
          </a:stretch>
        </p:blipFill>
        <p:spPr>
          <a:xfrm>
            <a:off x="776954" y="393700"/>
            <a:ext cx="10638092" cy="58674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Afbeelding 2" descr="Afbeelding 2"/>
          <p:cNvPicPr>
            <a:picLocks noChangeAspect="1"/>
          </p:cNvPicPr>
          <p:nvPr/>
        </p:nvPicPr>
        <p:blipFill>
          <a:blip r:embed="rId3">
            <a:extLst/>
          </a:blip>
          <a:stretch>
            <a:fillRect/>
          </a:stretch>
        </p:blipFill>
        <p:spPr>
          <a:xfrm>
            <a:off x="0" y="-4895"/>
            <a:ext cx="12323427" cy="686289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7" name="Afbeelding 6" descr="Afbeelding 6"/>
          <p:cNvPicPr>
            <a:picLocks noChangeAspect="1"/>
          </p:cNvPicPr>
          <p:nvPr/>
        </p:nvPicPr>
        <p:blipFill>
          <a:blip r:embed="rId2">
            <a:extLst/>
          </a:blip>
          <a:srcRect l="26874" t="1479" r="33229" b="61668"/>
          <a:stretch>
            <a:fillRect/>
          </a:stretch>
        </p:blipFill>
        <p:spPr>
          <a:xfrm>
            <a:off x="284712" y="409557"/>
            <a:ext cx="11622576" cy="603888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Afbeelding 1" descr="Afbeelding 1"/>
          <p:cNvPicPr>
            <a:picLocks noChangeAspect="1"/>
          </p:cNvPicPr>
          <p:nvPr/>
        </p:nvPicPr>
        <p:blipFill>
          <a:blip r:embed="rId2">
            <a:extLst/>
          </a:blip>
          <a:srcRect l="26873" t="37776" r="33751" b="21666"/>
          <a:stretch>
            <a:fillRect/>
          </a:stretch>
        </p:blipFill>
        <p:spPr>
          <a:xfrm>
            <a:off x="862991" y="397176"/>
            <a:ext cx="10466018" cy="606364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Afbeelding 6" descr="Afbeelding 6"/>
          <p:cNvPicPr>
            <a:picLocks noChangeAspect="1"/>
          </p:cNvPicPr>
          <p:nvPr/>
        </p:nvPicPr>
        <p:blipFill>
          <a:blip r:embed="rId2">
            <a:extLst/>
          </a:blip>
          <a:srcRect l="26875" t="1482" r="33542" b="69814"/>
          <a:stretch>
            <a:fillRect/>
          </a:stretch>
        </p:blipFill>
        <p:spPr>
          <a:xfrm>
            <a:off x="229011" y="698500"/>
            <a:ext cx="11733977" cy="5232401"/>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Afbeelding 6" descr="Afbeelding 6"/>
          <p:cNvPicPr>
            <a:picLocks noChangeAspect="1"/>
          </p:cNvPicPr>
          <p:nvPr/>
        </p:nvPicPr>
        <p:blipFill>
          <a:blip r:embed="rId3">
            <a:extLst/>
          </a:blip>
          <a:stretch>
            <a:fillRect/>
          </a:stretch>
        </p:blipFill>
        <p:spPr>
          <a:xfrm>
            <a:off x="762001" y="143735"/>
            <a:ext cx="10872497" cy="657053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Afbeelding 2" descr="Afbeelding 2"/>
          <p:cNvPicPr>
            <a:picLocks noChangeAspect="1"/>
          </p:cNvPicPr>
          <p:nvPr/>
        </p:nvPicPr>
        <p:blipFill>
          <a:blip r:embed="rId3">
            <a:extLst/>
          </a:blip>
          <a:stretch>
            <a:fillRect/>
          </a:stretch>
        </p:blipFill>
        <p:spPr>
          <a:xfrm>
            <a:off x="0" y="749300"/>
            <a:ext cx="12208865" cy="49784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ekstvak 7"/>
          <p:cNvSpPr txBox="1"/>
          <p:nvPr/>
        </p:nvSpPr>
        <p:spPr>
          <a:xfrm>
            <a:off x="2886245" y="191597"/>
            <a:ext cx="4937836"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FFC000"/>
                </a:solidFill>
              </a:defRPr>
            </a:lvl1pPr>
          </a:lstStyle>
          <a:p>
            <a:pPr/>
            <a:r>
              <a:t>Ligplaatsvergunning</a:t>
            </a:r>
          </a:p>
        </p:txBody>
      </p:sp>
      <p:sp>
        <p:nvSpPr>
          <p:cNvPr id="202" name="Tekstvak 9"/>
          <p:cNvSpPr txBox="1"/>
          <p:nvPr/>
        </p:nvSpPr>
        <p:spPr>
          <a:xfrm>
            <a:off x="11724920" y="818521"/>
            <a:ext cx="273342" cy="5400041"/>
          </a:xfrm>
          <a:prstGeom prst="rect">
            <a:avLst/>
          </a:prstGeom>
          <a:solidFill>
            <a:srgbClr val="FF0000"/>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Ligplaatsvergunning</a:t>
            </a:r>
          </a:p>
        </p:txBody>
      </p:sp>
      <p:pic>
        <p:nvPicPr>
          <p:cNvPr id="203" name="Afbeelding 10" descr="Afbeelding 10"/>
          <p:cNvPicPr>
            <a:picLocks noChangeAspect="1"/>
          </p:cNvPicPr>
          <p:nvPr/>
        </p:nvPicPr>
        <p:blipFill>
          <a:blip r:embed="rId3">
            <a:extLst/>
          </a:blip>
          <a:stretch>
            <a:fillRect/>
          </a:stretch>
        </p:blipFill>
        <p:spPr>
          <a:xfrm>
            <a:off x="194724" y="741827"/>
            <a:ext cx="420660" cy="5432007"/>
          </a:xfrm>
          <a:prstGeom prst="rect">
            <a:avLst/>
          </a:prstGeom>
          <a:ln w="12700">
            <a:miter lim="400000"/>
          </a:ln>
        </p:spPr>
      </p:pic>
      <p:sp>
        <p:nvSpPr>
          <p:cNvPr id="204" name="Tekstvak 12"/>
          <p:cNvSpPr txBox="1"/>
          <p:nvPr/>
        </p:nvSpPr>
        <p:spPr>
          <a:xfrm rot="1788184">
            <a:off x="495275" y="1334206"/>
            <a:ext cx="4645746"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Veel gemeenten, provincies </a:t>
            </a:r>
          </a:p>
          <a:p>
            <a:pPr/>
            <a:r>
              <a:t>of waterschappen</a:t>
            </a:r>
          </a:p>
          <a:p>
            <a:pPr/>
            <a:r>
              <a:t>kennen </a:t>
            </a:r>
          </a:p>
          <a:p>
            <a:pPr/>
            <a:r>
              <a:t>een </a:t>
            </a:r>
            <a:r>
              <a:rPr b="1"/>
              <a:t>ligplaatsverordening</a:t>
            </a:r>
            <a:r>
              <a:t> </a:t>
            </a:r>
          </a:p>
          <a:p>
            <a:pPr/>
            <a:r>
              <a:t>Vanwege;</a:t>
            </a:r>
          </a:p>
          <a:p>
            <a:pPr lvl="1" marL="1163637" indent="-285750">
              <a:buSzPct val="100000"/>
              <a:buFont typeface="Arial"/>
              <a:buChar char="•"/>
              <a:tabLst>
                <a:tab pos="2959100" algn="l"/>
              </a:tabLst>
            </a:pPr>
            <a:r>
              <a:t>toezicht op de ligplaatscapaciteit, </a:t>
            </a:r>
          </a:p>
          <a:p>
            <a:pPr lvl="1" marL="1163637" indent="-285750">
              <a:buSzPct val="100000"/>
              <a:buFont typeface="Arial"/>
              <a:buChar char="•"/>
              <a:tabLst>
                <a:tab pos="2959100" algn="l"/>
              </a:tabLst>
            </a:pPr>
            <a:r>
              <a:t>openbare orde, </a:t>
            </a:r>
          </a:p>
          <a:p>
            <a:pPr lvl="1" marL="1163637" indent="-285750">
              <a:buSzPct val="100000"/>
              <a:buFont typeface="Arial"/>
              <a:buChar char="•"/>
              <a:tabLst>
                <a:tab pos="2959100" algn="l"/>
              </a:tabLst>
            </a:pPr>
            <a:r>
              <a:t>vlotte en veilige doorvaart.</a:t>
            </a:r>
          </a:p>
        </p:txBody>
      </p:sp>
      <p:sp>
        <p:nvSpPr>
          <p:cNvPr id="205" name="Tekstvak 14"/>
          <p:cNvSpPr txBox="1"/>
          <p:nvPr/>
        </p:nvSpPr>
        <p:spPr>
          <a:xfrm rot="20247892">
            <a:off x="8931953" y="900657"/>
            <a:ext cx="2765568"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 de </a:t>
            </a:r>
            <a:r>
              <a:rPr b="1"/>
              <a:t>meeste </a:t>
            </a:r>
            <a:endParaRPr b="1"/>
          </a:p>
          <a:p>
            <a:pPr>
              <a:defRPr b="1"/>
            </a:pPr>
            <a:r>
              <a:t>ligplaatsenverordeningen </a:t>
            </a:r>
          </a:p>
          <a:p>
            <a:pPr/>
            <a:r>
              <a:t>staat dat </a:t>
            </a:r>
          </a:p>
          <a:p>
            <a:pPr/>
            <a:r>
              <a:t>een </a:t>
            </a:r>
            <a:r>
              <a:rPr b="1"/>
              <a:t>ligplaatsvergunning</a:t>
            </a:r>
            <a:r>
              <a:t> </a:t>
            </a:r>
          </a:p>
          <a:p>
            <a:pPr/>
            <a:r>
              <a:t>nodig is.</a:t>
            </a:r>
          </a:p>
        </p:txBody>
      </p:sp>
      <p:sp>
        <p:nvSpPr>
          <p:cNvPr id="206" name="Tekstvak 16"/>
          <p:cNvSpPr txBox="1"/>
          <p:nvPr/>
        </p:nvSpPr>
        <p:spPr>
          <a:xfrm rot="20520765">
            <a:off x="952849" y="4020140"/>
            <a:ext cx="2670379" cy="232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a:pPr>
            <a:r>
              <a:t>Deze</a:t>
            </a:r>
            <a:r>
              <a:rPr b="0"/>
              <a:t> </a:t>
            </a:r>
            <a:r>
              <a:t>ligplaatsvergunning</a:t>
            </a:r>
            <a:r>
              <a:rPr b="0"/>
              <a:t> </a:t>
            </a:r>
            <a:endParaRPr b="0"/>
          </a:p>
          <a:p>
            <a:pPr algn="ctr">
              <a:defRPr b="1"/>
            </a:pPr>
            <a:r>
              <a:t>staat los </a:t>
            </a:r>
          </a:p>
          <a:p>
            <a:pPr algn="ctr">
              <a:defRPr b="1"/>
            </a:pPr>
            <a:r>
              <a:t>van de </a:t>
            </a:r>
          </a:p>
          <a:p>
            <a:pPr algn="ctr">
              <a:defRPr b="1"/>
            </a:pPr>
            <a:r>
              <a:t>omgevingsvergunning</a:t>
            </a:r>
            <a:r>
              <a:rPr b="0"/>
              <a:t> </a:t>
            </a:r>
            <a:endParaRPr b="0"/>
          </a:p>
          <a:p>
            <a:pPr algn="ctr">
              <a:defRPr b="1"/>
            </a:pPr>
            <a:r>
              <a:t>of </a:t>
            </a:r>
          </a:p>
          <a:p>
            <a:pPr algn="ctr">
              <a:defRPr b="1"/>
            </a:pPr>
            <a:r>
              <a:t>melding voor een bouwactiviteit</a:t>
            </a:r>
          </a:p>
        </p:txBody>
      </p:sp>
      <p:sp>
        <p:nvSpPr>
          <p:cNvPr id="207" name="Tekstvak 18"/>
          <p:cNvSpPr txBox="1"/>
          <p:nvPr/>
        </p:nvSpPr>
        <p:spPr>
          <a:xfrm rot="1555369">
            <a:off x="8732020" y="4071863"/>
            <a:ext cx="2765568" cy="1488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Of van een </a:t>
            </a:r>
            <a:r>
              <a:rPr b="1"/>
              <a:t>omgevingsplanactiviteit</a:t>
            </a:r>
            <a:r>
              <a:t>, bestaande uit het te </a:t>
            </a:r>
            <a:r>
              <a:rPr b="1"/>
              <a:t>bouwen van een drijvend bouwwerk</a:t>
            </a:r>
            <a:r>
              <a:t>.</a:t>
            </a:r>
          </a:p>
        </p:txBody>
      </p:sp>
      <p:sp>
        <p:nvSpPr>
          <p:cNvPr id="208" name="Tekstvak 20"/>
          <p:cNvSpPr txBox="1"/>
          <p:nvPr/>
        </p:nvSpPr>
        <p:spPr>
          <a:xfrm>
            <a:off x="5062397" y="1253413"/>
            <a:ext cx="3480174" cy="560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600">
                <a:solidFill>
                  <a:srgbClr val="FF0000"/>
                </a:solidFill>
              </a:defRPr>
            </a:pPr>
            <a:r>
              <a:t>De ligplaatsverordening </a:t>
            </a:r>
            <a:r>
              <a:rPr>
                <a:solidFill>
                  <a:srgbClr val="000000"/>
                </a:solidFill>
              </a:rPr>
              <a:t>blijft bestaan </a:t>
            </a:r>
            <a:endParaRPr>
              <a:solidFill>
                <a:srgbClr val="000000"/>
              </a:solidFill>
            </a:endParaRPr>
          </a:p>
          <a:p>
            <a:pPr>
              <a:defRPr b="1" sz="2600"/>
            </a:pPr>
            <a:r>
              <a:t>onder de </a:t>
            </a:r>
          </a:p>
          <a:p>
            <a:pPr>
              <a:defRPr b="1" sz="2600">
                <a:solidFill>
                  <a:srgbClr val="FF0000"/>
                </a:solidFill>
              </a:defRPr>
            </a:pPr>
            <a:r>
              <a:t>Omgevingswet.</a:t>
            </a:r>
          </a:p>
          <a:p>
            <a:pPr>
              <a:defRPr b="1" sz="2600"/>
            </a:pPr>
            <a:r>
              <a:t>In de </a:t>
            </a:r>
          </a:p>
          <a:p>
            <a:pPr>
              <a:defRPr b="1" sz="2600">
                <a:solidFill>
                  <a:srgbClr val="00B050"/>
                </a:solidFill>
              </a:defRPr>
            </a:pPr>
            <a:r>
              <a:rPr u="sng">
                <a:solidFill>
                  <a:srgbClr val="467886"/>
                </a:solidFill>
                <a:uFill>
                  <a:solidFill>
                    <a:srgbClr val="467886"/>
                  </a:solidFill>
                </a:uFill>
                <a:hlinkClick r:id="rId4" invalidUrl="" action="" tgtFrame="" tooltip="" history="1" highlightClick="0" endSnd="0"/>
              </a:rPr>
              <a:t>overgangsfase</a:t>
            </a:r>
            <a:r>
              <a:t> </a:t>
            </a:r>
            <a:r>
              <a:rPr>
                <a:solidFill>
                  <a:srgbClr val="FF0000"/>
                </a:solidFill>
              </a:rPr>
              <a:t>bepaalt </a:t>
            </a:r>
            <a:endParaRPr>
              <a:solidFill>
                <a:srgbClr val="FF0000"/>
              </a:solidFill>
            </a:endParaRPr>
          </a:p>
          <a:p>
            <a:pPr>
              <a:defRPr b="1" sz="2600">
                <a:solidFill>
                  <a:srgbClr val="FF0000"/>
                </a:solidFill>
              </a:defRPr>
            </a:pPr>
            <a:r>
              <a:t>de gemeente zelf </a:t>
            </a:r>
          </a:p>
          <a:p>
            <a:pPr>
              <a:defRPr b="1" sz="2600"/>
            </a:pPr>
            <a:r>
              <a:t>of </a:t>
            </a:r>
          </a:p>
          <a:p>
            <a:pPr>
              <a:defRPr b="1" sz="2600"/>
            </a:pPr>
            <a:r>
              <a:t>deze regels </a:t>
            </a:r>
          </a:p>
          <a:p>
            <a:pPr>
              <a:defRPr b="1" sz="2600"/>
            </a:pPr>
            <a:r>
              <a:t>onderdeel blijven </a:t>
            </a:r>
          </a:p>
          <a:p>
            <a:pPr>
              <a:defRPr b="1" sz="2600"/>
            </a:pPr>
            <a:r>
              <a:t>van het </a:t>
            </a:r>
          </a:p>
          <a:p>
            <a:pPr>
              <a:defRPr b="1" sz="2600">
                <a:solidFill>
                  <a:srgbClr val="FF0000"/>
                </a:solidFill>
              </a:defRPr>
            </a:pPr>
            <a:r>
              <a:t>omgevingsplan.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Afbeelding 36" descr="Afbeelding 36"/>
          <p:cNvPicPr>
            <a:picLocks noChangeAspect="1"/>
          </p:cNvPicPr>
          <p:nvPr/>
        </p:nvPicPr>
        <p:blipFill>
          <a:blip r:embed="rId3">
            <a:extLst/>
          </a:blip>
          <a:srcRect l="17218" t="61483" r="29033" b="5465"/>
          <a:stretch>
            <a:fillRect/>
          </a:stretch>
        </p:blipFill>
        <p:spPr>
          <a:xfrm>
            <a:off x="196076" y="960393"/>
            <a:ext cx="4794891" cy="2266667"/>
          </a:xfrm>
          <a:prstGeom prst="rect">
            <a:avLst/>
          </a:prstGeom>
          <a:ln w="12700">
            <a:miter lim="400000"/>
          </a:ln>
        </p:spPr>
      </p:pic>
      <p:pic>
        <p:nvPicPr>
          <p:cNvPr id="213" name="Afbeelding 5" descr="Afbeelding 5"/>
          <p:cNvPicPr>
            <a:picLocks noChangeAspect="1"/>
          </p:cNvPicPr>
          <p:nvPr/>
        </p:nvPicPr>
        <p:blipFill>
          <a:blip r:embed="rId4">
            <a:extLst/>
          </a:blip>
          <a:srcRect l="17117" t="87655" r="25956" b="7527"/>
          <a:stretch>
            <a:fillRect/>
          </a:stretch>
        </p:blipFill>
        <p:spPr>
          <a:xfrm rot="1822555">
            <a:off x="7105546" y="4803133"/>
            <a:ext cx="5211912" cy="916172"/>
          </a:xfrm>
          <a:prstGeom prst="rect">
            <a:avLst/>
          </a:prstGeom>
          <a:ln w="12700">
            <a:miter lim="400000"/>
          </a:ln>
        </p:spPr>
      </p:pic>
      <p:pic>
        <p:nvPicPr>
          <p:cNvPr id="214" name="Afbeelding 6" descr="Afbeelding 6"/>
          <p:cNvPicPr>
            <a:picLocks noChangeAspect="1"/>
          </p:cNvPicPr>
          <p:nvPr/>
        </p:nvPicPr>
        <p:blipFill>
          <a:blip r:embed="rId4">
            <a:extLst/>
          </a:blip>
          <a:srcRect l="17346" t="40719" r="33394" b="49968"/>
          <a:stretch>
            <a:fillRect/>
          </a:stretch>
        </p:blipFill>
        <p:spPr>
          <a:xfrm>
            <a:off x="6205837" y="2032194"/>
            <a:ext cx="5903785" cy="749139"/>
          </a:xfrm>
          <a:prstGeom prst="rect">
            <a:avLst/>
          </a:prstGeom>
          <a:ln w="12700">
            <a:miter lim="400000"/>
          </a:ln>
        </p:spPr>
      </p:pic>
      <p:sp>
        <p:nvSpPr>
          <p:cNvPr id="215" name="Tekstvak 9"/>
          <p:cNvSpPr txBox="1"/>
          <p:nvPr/>
        </p:nvSpPr>
        <p:spPr>
          <a:xfrm rot="2200875">
            <a:off x="-37853" y="5324210"/>
            <a:ext cx="309819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a:t>
            </a:r>
            <a:r>
              <a:rPr b="1"/>
              <a:t>bouwen van bouwwerken</a:t>
            </a:r>
          </a:p>
        </p:txBody>
      </p:sp>
      <p:pic>
        <p:nvPicPr>
          <p:cNvPr id="216" name="Afbeelding 14" descr="Afbeelding 14"/>
          <p:cNvPicPr>
            <a:picLocks noChangeAspect="1"/>
          </p:cNvPicPr>
          <p:nvPr/>
        </p:nvPicPr>
        <p:blipFill>
          <a:blip r:embed="rId5">
            <a:extLst/>
          </a:blip>
          <a:srcRect l="16203" t="13934" r="26452" b="68168"/>
          <a:stretch>
            <a:fillRect/>
          </a:stretch>
        </p:blipFill>
        <p:spPr>
          <a:xfrm>
            <a:off x="5358996" y="140729"/>
            <a:ext cx="6832375" cy="1639331"/>
          </a:xfrm>
          <a:prstGeom prst="rect">
            <a:avLst/>
          </a:prstGeom>
          <a:ln w="12700">
            <a:miter lim="400000"/>
          </a:ln>
        </p:spPr>
      </p:pic>
      <p:sp>
        <p:nvSpPr>
          <p:cNvPr id="217" name="Tekstvak 24"/>
          <p:cNvSpPr txBox="1"/>
          <p:nvPr/>
        </p:nvSpPr>
        <p:spPr>
          <a:xfrm rot="20225284">
            <a:off x="3779122" y="5294143"/>
            <a:ext cx="3545566"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aanmeren van een woonschip </a:t>
            </a:r>
            <a:r>
              <a:rPr>
                <a:solidFill>
                  <a:srgbClr val="FF0000"/>
                </a:solidFill>
              </a:rPr>
              <a:t>dat </a:t>
            </a:r>
            <a:r>
              <a:rPr b="1">
                <a:solidFill>
                  <a:srgbClr val="FF0000"/>
                </a:solidFill>
              </a:rPr>
              <a:t>niet</a:t>
            </a:r>
            <a:r>
              <a:rPr>
                <a:solidFill>
                  <a:srgbClr val="FF0000"/>
                </a:solidFill>
              </a:rPr>
              <a:t> </a:t>
            </a:r>
            <a:r>
              <a:rPr b="1">
                <a:solidFill>
                  <a:srgbClr val="FF0000"/>
                </a:solidFill>
              </a:rPr>
              <a:t>bestemd</a:t>
            </a:r>
            <a:r>
              <a:rPr>
                <a:solidFill>
                  <a:srgbClr val="FF0000"/>
                </a:solidFill>
              </a:rPr>
              <a:t> is </a:t>
            </a:r>
            <a:r>
              <a:rPr b="1">
                <a:solidFill>
                  <a:srgbClr val="FF0000"/>
                </a:solidFill>
              </a:rPr>
              <a:t>om</a:t>
            </a:r>
            <a:r>
              <a:rPr>
                <a:solidFill>
                  <a:srgbClr val="FF0000"/>
                </a:solidFill>
              </a:rPr>
              <a:t> mee </a:t>
            </a:r>
            <a:r>
              <a:rPr b="1">
                <a:solidFill>
                  <a:srgbClr val="FF0000"/>
                </a:solidFill>
              </a:rPr>
              <a:t>te</a:t>
            </a:r>
            <a:r>
              <a:rPr>
                <a:solidFill>
                  <a:srgbClr val="FF0000"/>
                </a:solidFill>
              </a:rPr>
              <a:t> </a:t>
            </a:r>
            <a:r>
              <a:rPr b="1">
                <a:solidFill>
                  <a:srgbClr val="FF0000"/>
                </a:solidFill>
              </a:rPr>
              <a:t>varen</a:t>
            </a:r>
          </a:p>
        </p:txBody>
      </p:sp>
      <p:sp>
        <p:nvSpPr>
          <p:cNvPr id="218" name="Tekstvak 26"/>
          <p:cNvSpPr txBox="1"/>
          <p:nvPr/>
        </p:nvSpPr>
        <p:spPr>
          <a:xfrm>
            <a:off x="3151847" y="3702082"/>
            <a:ext cx="3678237" cy="650241"/>
          </a:xfrm>
          <a:prstGeom prst="rect">
            <a:avLst/>
          </a:prstGeom>
          <a:solidFill>
            <a:srgbClr val="FF0000"/>
          </a:solidFill>
          <a:ln w="12700">
            <a:miter lim="400000"/>
          </a:ln>
          <a:extLst>
            <a:ext uri="{C572A759-6A51-4108-AA02-DFA0A04FC94B}">
              <ma14:wrappingTextBoxFlag xmlns:ma14="http://schemas.microsoft.com/office/mac/drawingml/2011/main" val="1"/>
            </a:ext>
          </a:extLst>
        </p:spPr>
        <p:txBody>
          <a:bodyPr lIns="45719" rIns="45719">
            <a:spAutoFit/>
          </a:bodyPr>
          <a:lstStyle/>
          <a:p>
            <a:pPr/>
            <a:r>
              <a:t>het </a:t>
            </a:r>
            <a:r>
              <a:rPr b="1"/>
              <a:t>aanmeren</a:t>
            </a:r>
            <a:r>
              <a:t> van een </a:t>
            </a:r>
            <a:r>
              <a:rPr b="1"/>
              <a:t>woonschip</a:t>
            </a:r>
            <a:r>
              <a:t> </a:t>
            </a:r>
          </a:p>
        </p:txBody>
      </p:sp>
      <p:sp>
        <p:nvSpPr>
          <p:cNvPr id="219" name="Tekstvak 28"/>
          <p:cNvSpPr txBox="1"/>
          <p:nvPr/>
        </p:nvSpPr>
        <p:spPr>
          <a:xfrm>
            <a:off x="1554073" y="4451534"/>
            <a:ext cx="3919556" cy="650241"/>
          </a:xfrm>
          <a:prstGeom prst="rect">
            <a:avLst/>
          </a:prstGeom>
          <a:solidFill>
            <a:srgbClr val="FF0000"/>
          </a:solidFill>
          <a:ln w="12700">
            <a:miter lim="400000"/>
          </a:ln>
          <a:extLst>
            <a:ext uri="{C572A759-6A51-4108-AA02-DFA0A04FC94B}">
              <ma14:wrappingTextBoxFlag xmlns:ma14="http://schemas.microsoft.com/office/mac/drawingml/2011/main" val="1"/>
            </a:ext>
          </a:extLst>
        </p:spPr>
        <p:txBody>
          <a:bodyPr lIns="45719" rIns="45719">
            <a:spAutoFit/>
          </a:bodyPr>
          <a:lstStyle/>
          <a:p>
            <a:pPr/>
            <a:r>
              <a:t>dat </a:t>
            </a:r>
            <a:r>
              <a:rPr b="1"/>
              <a:t>niet bestemd</a:t>
            </a:r>
            <a:r>
              <a:t> is </a:t>
            </a:r>
            <a:r>
              <a:rPr b="1"/>
              <a:t>om</a:t>
            </a:r>
            <a:r>
              <a:t> mee </a:t>
            </a:r>
            <a:r>
              <a:rPr b="1"/>
              <a:t>te varen</a:t>
            </a:r>
          </a:p>
        </p:txBody>
      </p:sp>
      <p:sp>
        <p:nvSpPr>
          <p:cNvPr id="220" name="Tekstvak 30"/>
          <p:cNvSpPr txBox="1"/>
          <p:nvPr/>
        </p:nvSpPr>
        <p:spPr>
          <a:xfrm>
            <a:off x="5473627" y="3031002"/>
            <a:ext cx="2631707" cy="370841"/>
          </a:xfrm>
          <a:prstGeom prst="rect">
            <a:avLst/>
          </a:prstGeom>
          <a:solidFill>
            <a:srgbClr val="FF0000"/>
          </a:solidFill>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Regels</a:t>
            </a:r>
            <a:r>
              <a:rPr b="0"/>
              <a:t> over </a:t>
            </a:r>
            <a:r>
              <a:t>activiteiten</a:t>
            </a:r>
          </a:p>
        </p:txBody>
      </p:sp>
      <p:pic>
        <p:nvPicPr>
          <p:cNvPr id="221" name="Afbeelding 32" descr="Afbeelding 32"/>
          <p:cNvPicPr>
            <a:picLocks noChangeAspect="1"/>
          </p:cNvPicPr>
          <p:nvPr/>
        </p:nvPicPr>
        <p:blipFill>
          <a:blip r:embed="rId6">
            <a:extLst/>
          </a:blip>
          <a:srcRect l="17227" t="54103" r="35900" b="37815"/>
          <a:stretch>
            <a:fillRect/>
          </a:stretch>
        </p:blipFill>
        <p:spPr>
          <a:xfrm>
            <a:off x="215934" y="140729"/>
            <a:ext cx="4181474" cy="554278"/>
          </a:xfrm>
          <a:prstGeom prst="rect">
            <a:avLst/>
          </a:prstGeom>
          <a:ln w="12700">
            <a:miter lim="400000"/>
          </a:ln>
        </p:spPr>
      </p:pic>
      <p:grpSp>
        <p:nvGrpSpPr>
          <p:cNvPr id="225" name="Pijl: gekromd omlaag 2"/>
          <p:cNvGrpSpPr/>
          <p:nvPr/>
        </p:nvGrpSpPr>
        <p:grpSpPr>
          <a:xfrm>
            <a:off x="3464841" y="2675880"/>
            <a:ext cx="2101408" cy="1169635"/>
            <a:chOff x="0" y="0"/>
            <a:chExt cx="2101407" cy="1169634"/>
          </a:xfrm>
        </p:grpSpPr>
        <p:sp>
          <p:nvSpPr>
            <p:cNvPr id="222" name="Vorm"/>
            <p:cNvSpPr/>
            <p:nvPr/>
          </p:nvSpPr>
          <p:spPr>
            <a:xfrm flipH="1" rot="20392366">
              <a:off x="21723" y="339070"/>
              <a:ext cx="2057960" cy="491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628" y="21600"/>
                  </a:moveTo>
                  <a:lnTo>
                    <a:pt x="19021" y="16200"/>
                  </a:lnTo>
                  <a:lnTo>
                    <a:pt x="19666" y="16200"/>
                  </a:lnTo>
                  <a:lnTo>
                    <a:pt x="19666" y="16200"/>
                  </a:lnTo>
                  <a:cubicBezTo>
                    <a:pt x="18526" y="6663"/>
                    <a:pt x="14547" y="0"/>
                    <a:pt x="9991" y="0"/>
                  </a:cubicBezTo>
                  <a:lnTo>
                    <a:pt x="11281" y="0"/>
                  </a:lnTo>
                  <a:cubicBezTo>
                    <a:pt x="15837" y="0"/>
                    <a:pt x="19816" y="6663"/>
                    <a:pt x="20955" y="16200"/>
                  </a:cubicBezTo>
                  <a:lnTo>
                    <a:pt x="21600" y="16200"/>
                  </a:lnTo>
                  <a:close/>
                  <a:moveTo>
                    <a:pt x="10636" y="45"/>
                  </a:moveTo>
                  <a:lnTo>
                    <a:pt x="10636" y="45"/>
                  </a:lnTo>
                  <a:cubicBezTo>
                    <a:pt x="5379" y="780"/>
                    <a:pt x="1290" y="10212"/>
                    <a:pt x="1290" y="21600"/>
                  </a:cubicBezTo>
                  <a:lnTo>
                    <a:pt x="0" y="21600"/>
                  </a:lnTo>
                  <a:cubicBezTo>
                    <a:pt x="0" y="9671"/>
                    <a:pt x="4473" y="0"/>
                    <a:pt x="9991" y="0"/>
                  </a:cubicBezTo>
                  <a:cubicBezTo>
                    <a:pt x="10207" y="0"/>
                    <a:pt x="10422" y="15"/>
                    <a:pt x="10636" y="45"/>
                  </a:cubicBezTo>
                  <a:close/>
                </a:path>
              </a:pathLst>
            </a:custGeom>
            <a:solidFill>
              <a:schemeClr val="accent1"/>
            </a:solidFill>
            <a:ln w="12700" cap="flat">
              <a:noFill/>
              <a:miter lim="400000"/>
            </a:ln>
            <a:effectLst/>
          </p:spPr>
          <p:txBody>
            <a:bodyPr wrap="square" lIns="45719" tIns="45719" rIns="45719" bIns="45719" numCol="1" anchor="ctr">
              <a:noAutofit/>
            </a:bodyPr>
            <a:lstStyle/>
            <a:p>
              <a:pPr algn="ctr"/>
            </a:p>
          </p:txBody>
        </p:sp>
        <p:sp>
          <p:nvSpPr>
            <p:cNvPr id="223" name="Vorm"/>
            <p:cNvSpPr/>
            <p:nvPr/>
          </p:nvSpPr>
          <p:spPr>
            <a:xfrm flipH="1" rot="20392366">
              <a:off x="1034411" y="159346"/>
              <a:ext cx="1013377" cy="4914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45"/>
                  </a:moveTo>
                  <a:lnTo>
                    <a:pt x="21600" y="45"/>
                  </a:lnTo>
                  <a:cubicBezTo>
                    <a:pt x="10925" y="780"/>
                    <a:pt x="2619" y="10212"/>
                    <a:pt x="2619" y="21600"/>
                  </a:cubicBezTo>
                  <a:lnTo>
                    <a:pt x="0" y="21600"/>
                  </a:lnTo>
                  <a:cubicBezTo>
                    <a:pt x="0" y="9671"/>
                    <a:pt x="9084" y="0"/>
                    <a:pt x="20290" y="0"/>
                  </a:cubicBezTo>
                  <a:cubicBezTo>
                    <a:pt x="20727" y="0"/>
                    <a:pt x="21164" y="15"/>
                    <a:pt x="21600" y="4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224" name="Lijn"/>
            <p:cNvSpPr/>
            <p:nvPr/>
          </p:nvSpPr>
          <p:spPr>
            <a:xfrm flipH="1" rot="20392366">
              <a:off x="21723" y="339070"/>
              <a:ext cx="2057960" cy="4914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36" y="45"/>
                  </a:moveTo>
                  <a:lnTo>
                    <a:pt x="10636" y="45"/>
                  </a:lnTo>
                  <a:cubicBezTo>
                    <a:pt x="5379" y="780"/>
                    <a:pt x="1290" y="10212"/>
                    <a:pt x="1290" y="21600"/>
                  </a:cubicBezTo>
                  <a:lnTo>
                    <a:pt x="0" y="21600"/>
                  </a:lnTo>
                  <a:cubicBezTo>
                    <a:pt x="0" y="9671"/>
                    <a:pt x="4473" y="0"/>
                    <a:pt x="9991" y="0"/>
                  </a:cubicBezTo>
                  <a:lnTo>
                    <a:pt x="11281" y="0"/>
                  </a:lnTo>
                  <a:cubicBezTo>
                    <a:pt x="15837" y="0"/>
                    <a:pt x="19816" y="6663"/>
                    <a:pt x="20955" y="16200"/>
                  </a:cubicBezTo>
                  <a:lnTo>
                    <a:pt x="21600" y="16200"/>
                  </a:lnTo>
                  <a:lnTo>
                    <a:pt x="20628" y="21600"/>
                  </a:lnTo>
                  <a:lnTo>
                    <a:pt x="19021" y="16200"/>
                  </a:lnTo>
                  <a:lnTo>
                    <a:pt x="19666" y="16200"/>
                  </a:lnTo>
                  <a:lnTo>
                    <a:pt x="19666" y="16200"/>
                  </a:lnTo>
                  <a:cubicBezTo>
                    <a:pt x="18526" y="6663"/>
                    <a:pt x="14547" y="0"/>
                    <a:pt x="9991" y="0"/>
                  </a:cubicBezTo>
                </a:path>
              </a:pathLst>
            </a:custGeom>
            <a:noFill/>
            <a:ln w="19050" cap="flat">
              <a:solidFill>
                <a:srgbClr val="092937"/>
              </a:solidFill>
              <a:prstDash val="solid"/>
              <a:miter lim="800000"/>
            </a:ln>
            <a:effectLst/>
          </p:spPr>
          <p:txBody>
            <a:bodyPr wrap="square" lIns="45719" tIns="45719" rIns="45719" bIns="45719" numCol="1" anchor="ctr">
              <a:noAutofit/>
            </a:bodyPr>
            <a:lstStyle/>
            <a:p>
              <a:pPr algn="ctr"/>
            </a:p>
          </p:txBody>
        </p:sp>
      </p:grpSp>
      <p:pic>
        <p:nvPicPr>
          <p:cNvPr id="226" name="Afbeelding 4" descr="Afbeelding 4"/>
          <p:cNvPicPr>
            <a:picLocks noChangeAspect="1"/>
          </p:cNvPicPr>
          <p:nvPr/>
        </p:nvPicPr>
        <p:blipFill>
          <a:blip r:embed="rId7">
            <a:extLst/>
          </a:blip>
          <a:stretch>
            <a:fillRect/>
          </a:stretch>
        </p:blipFill>
        <p:spPr>
          <a:xfrm rot="21244741">
            <a:off x="1807150" y="3491643"/>
            <a:ext cx="2017952" cy="969349"/>
          </a:xfrm>
          <a:prstGeom prst="rect">
            <a:avLst/>
          </a:prstGeom>
          <a:ln w="12700">
            <a:miter lim="400000"/>
          </a:ln>
        </p:spPr>
      </p:pic>
      <p:grpSp>
        <p:nvGrpSpPr>
          <p:cNvPr id="230" name="Pijl: gekromd omhoog 7"/>
          <p:cNvGrpSpPr/>
          <p:nvPr/>
        </p:nvGrpSpPr>
        <p:grpSpPr>
          <a:xfrm>
            <a:off x="2593521" y="355011"/>
            <a:ext cx="778548" cy="442334"/>
            <a:chOff x="0" y="0"/>
            <a:chExt cx="778547" cy="442333"/>
          </a:xfrm>
        </p:grpSpPr>
        <p:sp>
          <p:nvSpPr>
            <p:cNvPr id="227" name="Vorm"/>
            <p:cNvSpPr/>
            <p:nvPr/>
          </p:nvSpPr>
          <p:spPr>
            <a:xfrm rot="21232689">
              <a:off x="17346" y="38622"/>
              <a:ext cx="743856" cy="365089"/>
            </a:xfrm>
            <a:custGeom>
              <a:avLst/>
              <a:gdLst/>
              <a:ahLst/>
              <a:cxnLst>
                <a:cxn ang="0">
                  <a:pos x="wd2" y="hd2"/>
                </a:cxn>
                <a:cxn ang="5400000">
                  <a:pos x="wd2" y="hd2"/>
                </a:cxn>
                <a:cxn ang="10800000">
                  <a:pos x="wd2" y="hd2"/>
                </a:cxn>
                <a:cxn ang="16200000">
                  <a:pos x="wd2" y="hd2"/>
                </a:cxn>
              </a:cxnLst>
              <a:rect l="0" t="0" r="r" b="b"/>
              <a:pathLst>
                <a:path w="21600" h="20288" fill="norm" stroke="1" extrusionOk="0">
                  <a:moveTo>
                    <a:pt x="19234" y="0"/>
                  </a:moveTo>
                  <a:lnTo>
                    <a:pt x="21600" y="5072"/>
                  </a:lnTo>
                  <a:lnTo>
                    <a:pt x="20275" y="5072"/>
                  </a:lnTo>
                  <a:cubicBezTo>
                    <a:pt x="19129" y="15129"/>
                    <a:pt x="14814" y="21600"/>
                    <a:pt x="10280" y="20063"/>
                  </a:cubicBezTo>
                  <a:lnTo>
                    <a:pt x="10280" y="20063"/>
                  </a:lnTo>
                  <a:cubicBezTo>
                    <a:pt x="13834" y="18858"/>
                    <a:pt x="16726" y="12955"/>
                    <a:pt x="17625" y="5072"/>
                  </a:cubicBezTo>
                  <a:lnTo>
                    <a:pt x="16300" y="5072"/>
                  </a:lnTo>
                  <a:close/>
                  <a:moveTo>
                    <a:pt x="8955" y="20286"/>
                  </a:moveTo>
                  <a:cubicBezTo>
                    <a:pt x="4009" y="20286"/>
                    <a:pt x="0" y="11204"/>
                    <a:pt x="0" y="0"/>
                  </a:cubicBezTo>
                  <a:lnTo>
                    <a:pt x="2650" y="0"/>
                  </a:lnTo>
                  <a:cubicBezTo>
                    <a:pt x="2650" y="11204"/>
                    <a:pt x="6659" y="20286"/>
                    <a:pt x="11605" y="20286"/>
                  </a:cubicBezTo>
                  <a:close/>
                </a:path>
              </a:pathLst>
            </a:custGeom>
            <a:solidFill>
              <a:srgbClr val="FFC000"/>
            </a:solidFill>
            <a:ln w="12700" cap="flat">
              <a:noFill/>
              <a:miter lim="400000"/>
            </a:ln>
            <a:effectLst/>
          </p:spPr>
          <p:txBody>
            <a:bodyPr wrap="square" lIns="45719" tIns="45719" rIns="45719" bIns="45719" numCol="1" anchor="ctr">
              <a:noAutofit/>
            </a:bodyPr>
            <a:lstStyle/>
            <a:p>
              <a:pPr algn="ctr"/>
            </a:p>
          </p:txBody>
        </p:sp>
        <p:sp>
          <p:nvSpPr>
            <p:cNvPr id="228" name="Vorm"/>
            <p:cNvSpPr/>
            <p:nvPr/>
          </p:nvSpPr>
          <p:spPr>
            <a:xfrm rot="21232689">
              <a:off x="18325" y="56976"/>
              <a:ext cx="399640" cy="365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667" y="21600"/>
                  </a:moveTo>
                  <a:cubicBezTo>
                    <a:pt x="7462" y="21600"/>
                    <a:pt x="0" y="11929"/>
                    <a:pt x="0" y="0"/>
                  </a:cubicBezTo>
                  <a:lnTo>
                    <a:pt x="4933" y="0"/>
                  </a:lnTo>
                  <a:cubicBezTo>
                    <a:pt x="4933" y="11929"/>
                    <a:pt x="12395" y="21600"/>
                    <a:pt x="21600" y="21600"/>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p>
          </p:txBody>
        </p:sp>
        <p:sp>
          <p:nvSpPr>
            <p:cNvPr id="229" name="Lijn"/>
            <p:cNvSpPr/>
            <p:nvPr/>
          </p:nvSpPr>
          <p:spPr>
            <a:xfrm rot="21232689">
              <a:off x="17344" y="38622"/>
              <a:ext cx="743856" cy="365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280" y="21362"/>
                  </a:moveTo>
                  <a:lnTo>
                    <a:pt x="10280" y="21362"/>
                  </a:lnTo>
                  <a:cubicBezTo>
                    <a:pt x="13834" y="20079"/>
                    <a:pt x="16726" y="13794"/>
                    <a:pt x="17625" y="5400"/>
                  </a:cubicBezTo>
                  <a:lnTo>
                    <a:pt x="16300" y="5400"/>
                  </a:lnTo>
                  <a:lnTo>
                    <a:pt x="19234" y="0"/>
                  </a:lnTo>
                  <a:lnTo>
                    <a:pt x="21600" y="5400"/>
                  </a:lnTo>
                  <a:lnTo>
                    <a:pt x="20275" y="5400"/>
                  </a:lnTo>
                  <a:cubicBezTo>
                    <a:pt x="19254" y="14937"/>
                    <a:pt x="15688" y="21600"/>
                    <a:pt x="11605" y="21600"/>
                  </a:cubicBezTo>
                  <a:lnTo>
                    <a:pt x="8955" y="21600"/>
                  </a:lnTo>
                  <a:cubicBezTo>
                    <a:pt x="4009" y="21600"/>
                    <a:pt x="0" y="11929"/>
                    <a:pt x="0" y="0"/>
                  </a:cubicBezTo>
                  <a:lnTo>
                    <a:pt x="2650" y="0"/>
                  </a:lnTo>
                  <a:cubicBezTo>
                    <a:pt x="2650" y="11929"/>
                    <a:pt x="6659" y="21600"/>
                    <a:pt x="11605" y="21600"/>
                  </a:cubicBezTo>
                </a:path>
              </a:pathLst>
            </a:custGeom>
            <a:noFill/>
            <a:ln w="19050" cap="flat">
              <a:solidFill>
                <a:srgbClr val="092937"/>
              </a:solidFill>
              <a:prstDash val="solid"/>
              <a:miter lim="800000"/>
            </a:ln>
            <a:effectLst/>
          </p:spPr>
          <p:txBody>
            <a:bodyPr wrap="square" lIns="45719" tIns="45719" rIns="45719" bIns="45719" numCol="1" anchor="ctr">
              <a:noAutofit/>
            </a:bodyPr>
            <a:lstStyle/>
            <a:p>
              <a:pPr algn="ctr"/>
            </a:p>
          </p:txBody>
        </p:sp>
      </p:grpSp>
      <p:sp>
        <p:nvSpPr>
          <p:cNvPr id="231" name="Pijl: rechts 8"/>
          <p:cNvSpPr/>
          <p:nvPr/>
        </p:nvSpPr>
        <p:spPr>
          <a:xfrm rot="916617">
            <a:off x="3879329" y="549939"/>
            <a:ext cx="1723844" cy="304153"/>
          </a:xfrm>
          <a:prstGeom prst="rightArrow">
            <a:avLst>
              <a:gd name="adj1" fmla="val 50000"/>
              <a:gd name="adj2" fmla="val 50000"/>
            </a:avLst>
          </a:prstGeom>
          <a:solidFill>
            <a:srgbClr val="FFC000"/>
          </a:solidFill>
          <a:ln w="19050">
            <a:solidFill>
              <a:srgbClr val="092937"/>
            </a:solidFill>
            <a:miter/>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Tekstvak 2"/>
          <p:cNvSpPr txBox="1"/>
          <p:nvPr/>
        </p:nvSpPr>
        <p:spPr>
          <a:xfrm>
            <a:off x="378482" y="474344"/>
            <a:ext cx="11435034" cy="586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5400">
                <a:solidFill>
                  <a:schemeClr val="accent2"/>
                </a:solidFill>
                <a:latin typeface="Algerian"/>
                <a:ea typeface="Algerian"/>
                <a:cs typeface="Algerian"/>
                <a:sym typeface="Algerian"/>
              </a:defRPr>
            </a:pPr>
            <a:r>
              <a:t>Bestaande</a:t>
            </a:r>
          </a:p>
          <a:p>
            <a:pPr algn="ctr">
              <a:defRPr sz="5400">
                <a:solidFill>
                  <a:schemeClr val="accent2"/>
                </a:solidFill>
                <a:latin typeface="Algerian"/>
                <a:ea typeface="Algerian"/>
                <a:cs typeface="Algerian"/>
                <a:sym typeface="Algerian"/>
              </a:defRPr>
            </a:pPr>
            <a:r>
              <a:t> </a:t>
            </a:r>
          </a:p>
          <a:p>
            <a:pPr algn="ctr">
              <a:defRPr sz="5400">
                <a:solidFill>
                  <a:schemeClr val="accent2"/>
                </a:solidFill>
                <a:latin typeface="Algerian"/>
                <a:ea typeface="Algerian"/>
                <a:cs typeface="Algerian"/>
                <a:sym typeface="Algerian"/>
              </a:defRPr>
            </a:pPr>
            <a:r>
              <a:t>gemeentelijke verordeningen</a:t>
            </a:r>
          </a:p>
          <a:p>
            <a:pPr algn="ctr">
              <a:defRPr sz="5400">
                <a:solidFill>
                  <a:schemeClr val="accent2"/>
                </a:solidFill>
                <a:latin typeface="Algerian"/>
                <a:ea typeface="Algerian"/>
                <a:cs typeface="Algerian"/>
                <a:sym typeface="Algerian"/>
              </a:defRPr>
            </a:pPr>
            <a:r>
              <a:t> </a:t>
            </a:r>
          </a:p>
          <a:p>
            <a:pPr algn="ctr">
              <a:defRPr sz="5400">
                <a:solidFill>
                  <a:schemeClr val="accent2"/>
                </a:solidFill>
                <a:latin typeface="Algerian"/>
                <a:ea typeface="Algerian"/>
                <a:cs typeface="Algerian"/>
                <a:sym typeface="Algerian"/>
              </a:defRPr>
            </a:pPr>
            <a:r>
              <a:t>en</a:t>
            </a:r>
          </a:p>
          <a:p>
            <a:pPr algn="ctr">
              <a:defRPr sz="5400">
                <a:solidFill>
                  <a:schemeClr val="accent2"/>
                </a:solidFill>
                <a:latin typeface="Algerian"/>
                <a:ea typeface="Algerian"/>
                <a:cs typeface="Algerian"/>
                <a:sym typeface="Algerian"/>
              </a:defRPr>
            </a:pPr>
          </a:p>
          <a:p>
            <a:pPr algn="ctr">
              <a:defRPr sz="5400">
                <a:solidFill>
                  <a:schemeClr val="accent2"/>
                </a:solidFill>
                <a:latin typeface="Algerian"/>
                <a:ea typeface="Algerian"/>
                <a:cs typeface="Algerian"/>
                <a:sym typeface="Algerian"/>
              </a:defRPr>
            </a:pPr>
            <a:r>
              <a:t>het omgevingsplan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8" name="Afbeelding 3" descr="Afbeelding 3"/>
          <p:cNvPicPr>
            <a:picLocks noChangeAspect="1"/>
          </p:cNvPicPr>
          <p:nvPr/>
        </p:nvPicPr>
        <p:blipFill>
          <a:blip r:embed="rId2">
            <a:extLst/>
          </a:blip>
          <a:srcRect l="16328" t="5924" r="70237" b="84948"/>
          <a:stretch>
            <a:fillRect/>
          </a:stretch>
        </p:blipFill>
        <p:spPr>
          <a:xfrm>
            <a:off x="1716326" y="187550"/>
            <a:ext cx="3337093" cy="1274326"/>
          </a:xfrm>
          <a:prstGeom prst="rect">
            <a:avLst/>
          </a:prstGeom>
          <a:ln w="12700">
            <a:miter lim="400000"/>
          </a:ln>
        </p:spPr>
      </p:pic>
      <p:pic>
        <p:nvPicPr>
          <p:cNvPr id="239" name="Afbeelding 5" descr="Afbeelding 5"/>
          <p:cNvPicPr>
            <a:picLocks noChangeAspect="1"/>
          </p:cNvPicPr>
          <p:nvPr/>
        </p:nvPicPr>
        <p:blipFill>
          <a:blip r:embed="rId2">
            <a:extLst/>
          </a:blip>
          <a:srcRect l="25779" t="36832" r="32115" b="29579"/>
          <a:stretch>
            <a:fillRect/>
          </a:stretch>
        </p:blipFill>
        <p:spPr>
          <a:xfrm>
            <a:off x="1203459" y="3460458"/>
            <a:ext cx="9780790" cy="3188104"/>
          </a:xfrm>
          <a:prstGeom prst="rect">
            <a:avLst/>
          </a:prstGeom>
          <a:ln w="12700">
            <a:miter lim="400000"/>
          </a:ln>
        </p:spPr>
      </p:pic>
      <p:pic>
        <p:nvPicPr>
          <p:cNvPr id="240" name="Afbeelding 7" descr="Afbeelding 7"/>
          <p:cNvPicPr>
            <a:picLocks noChangeAspect="1"/>
          </p:cNvPicPr>
          <p:nvPr/>
        </p:nvPicPr>
        <p:blipFill>
          <a:blip r:embed="rId2">
            <a:extLst/>
          </a:blip>
          <a:srcRect l="15692" t="18989" r="26359" b="64662"/>
          <a:stretch>
            <a:fillRect/>
          </a:stretch>
        </p:blipFill>
        <p:spPr>
          <a:xfrm>
            <a:off x="562837" y="1603958"/>
            <a:ext cx="11062035" cy="175381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Afbeelding 2" descr="Afbeelding 2"/>
          <p:cNvPicPr>
            <a:picLocks noChangeAspect="1"/>
          </p:cNvPicPr>
          <p:nvPr/>
        </p:nvPicPr>
        <p:blipFill>
          <a:blip r:embed="rId3">
            <a:extLst/>
          </a:blip>
          <a:srcRect l="0" t="0" r="2635" b="2875"/>
          <a:stretch>
            <a:fillRect/>
          </a:stretch>
        </p:blipFill>
        <p:spPr>
          <a:xfrm>
            <a:off x="-1" y="-95438"/>
            <a:ext cx="12192001" cy="6858001"/>
          </a:xfrm>
          <a:prstGeom prst="rect">
            <a:avLst/>
          </a:prstGeom>
          <a:ln w="12700">
            <a:miter lim="400000"/>
          </a:ln>
        </p:spPr>
      </p:pic>
      <p:sp>
        <p:nvSpPr>
          <p:cNvPr id="104" name="Pijl: omlaag 3"/>
          <p:cNvSpPr/>
          <p:nvPr/>
        </p:nvSpPr>
        <p:spPr>
          <a:xfrm rot="1724568">
            <a:off x="1468073" y="243282"/>
            <a:ext cx="484633" cy="12216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7316"/>
                </a:moveTo>
                <a:lnTo>
                  <a:pt x="5400" y="17316"/>
                </a:lnTo>
                <a:lnTo>
                  <a:pt x="5400" y="0"/>
                </a:lnTo>
                <a:lnTo>
                  <a:pt x="16200" y="0"/>
                </a:lnTo>
                <a:lnTo>
                  <a:pt x="16200" y="17316"/>
                </a:lnTo>
                <a:lnTo>
                  <a:pt x="21600" y="17316"/>
                </a:lnTo>
                <a:lnTo>
                  <a:pt x="10800" y="21600"/>
                </a:lnTo>
                <a:close/>
              </a:path>
            </a:pathLst>
          </a:custGeom>
          <a:solidFill>
            <a:srgbClr val="FFC000"/>
          </a:solidFill>
          <a:ln w="19050">
            <a:solidFill>
              <a:srgbClr val="092937"/>
            </a:solidFill>
            <a:miter/>
          </a:ln>
        </p:spPr>
        <p:txBody>
          <a:bodyPr lIns="45719" rIns="45719" anchor="ctr"/>
          <a:lstStyle/>
          <a:p>
            <a:pPr algn="ctr">
              <a:defRPr>
                <a:solidFill>
                  <a:srgbClr val="FFC000"/>
                </a:solidFill>
              </a:defRPr>
            </a:pPr>
          </a:p>
        </p:txBody>
      </p:sp>
      <p:pic>
        <p:nvPicPr>
          <p:cNvPr id="105" name="Afbeelding 4" descr="Afbeelding 4"/>
          <p:cNvPicPr>
            <a:picLocks noChangeAspect="1"/>
          </p:cNvPicPr>
          <p:nvPr/>
        </p:nvPicPr>
        <p:blipFill>
          <a:blip r:embed="rId4">
            <a:extLst/>
          </a:blip>
          <a:stretch>
            <a:fillRect/>
          </a:stretch>
        </p:blipFill>
        <p:spPr>
          <a:xfrm rot="18345439">
            <a:off x="487549" y="3426778"/>
            <a:ext cx="823032" cy="1158340"/>
          </a:xfrm>
          <a:prstGeom prst="rect">
            <a:avLst/>
          </a:prstGeom>
          <a:ln w="12700">
            <a:miter lim="400000"/>
          </a:ln>
        </p:spPr>
      </p:pic>
      <p:pic>
        <p:nvPicPr>
          <p:cNvPr id="106" name="Afbeelding 5" descr="Afbeelding 5"/>
          <p:cNvPicPr>
            <a:picLocks noChangeAspect="1"/>
          </p:cNvPicPr>
          <p:nvPr/>
        </p:nvPicPr>
        <p:blipFill>
          <a:blip r:embed="rId4">
            <a:extLst/>
          </a:blip>
          <a:stretch>
            <a:fillRect/>
          </a:stretch>
        </p:blipFill>
        <p:spPr>
          <a:xfrm>
            <a:off x="4929020" y="3426778"/>
            <a:ext cx="823032" cy="1158340"/>
          </a:xfrm>
          <a:prstGeom prst="rect">
            <a:avLst/>
          </a:prstGeom>
          <a:ln w="12700">
            <a:miter lim="400000"/>
          </a:ln>
        </p:spPr>
      </p:pic>
      <p:pic>
        <p:nvPicPr>
          <p:cNvPr id="107" name="Afbeelding 6" descr="Afbeelding 6"/>
          <p:cNvPicPr>
            <a:picLocks noChangeAspect="1"/>
          </p:cNvPicPr>
          <p:nvPr/>
        </p:nvPicPr>
        <p:blipFill>
          <a:blip r:embed="rId4">
            <a:extLst/>
          </a:blip>
          <a:stretch>
            <a:fillRect/>
          </a:stretch>
        </p:blipFill>
        <p:spPr>
          <a:xfrm flipH="1">
            <a:off x="61584" y="202021"/>
            <a:ext cx="837481" cy="115834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Afbeelding 1" descr="Afbeelding 1"/>
          <p:cNvPicPr>
            <a:picLocks noChangeAspect="1"/>
          </p:cNvPicPr>
          <p:nvPr/>
        </p:nvPicPr>
        <p:blipFill>
          <a:blip r:embed="rId2">
            <a:extLst/>
          </a:blip>
          <a:srcRect l="27273" t="0" r="36364" b="71666"/>
          <a:stretch>
            <a:fillRect/>
          </a:stretch>
        </p:blipFill>
        <p:spPr>
          <a:xfrm rot="660000">
            <a:off x="215660" y="488830"/>
            <a:ext cx="6014974" cy="2604477"/>
          </a:xfrm>
          <a:prstGeom prst="rect">
            <a:avLst/>
          </a:prstGeom>
          <a:ln w="12700">
            <a:miter lim="400000"/>
          </a:ln>
        </p:spPr>
      </p:pic>
      <p:pic>
        <p:nvPicPr>
          <p:cNvPr id="243" name="Afbeelding 2" descr="Afbeelding 2"/>
          <p:cNvPicPr>
            <a:picLocks noChangeAspect="1"/>
          </p:cNvPicPr>
          <p:nvPr/>
        </p:nvPicPr>
        <p:blipFill>
          <a:blip r:embed="rId3">
            <a:extLst/>
          </a:blip>
          <a:stretch>
            <a:fillRect/>
          </a:stretch>
        </p:blipFill>
        <p:spPr>
          <a:xfrm rot="20940000">
            <a:off x="168124" y="3836868"/>
            <a:ext cx="6679901" cy="2404793"/>
          </a:xfrm>
          <a:prstGeom prst="rect">
            <a:avLst/>
          </a:prstGeom>
          <a:ln w="12700">
            <a:miter lim="400000"/>
          </a:ln>
        </p:spPr>
      </p:pic>
      <p:pic>
        <p:nvPicPr>
          <p:cNvPr id="244" name="Afbeelding 4" descr="Afbeelding 4"/>
          <p:cNvPicPr>
            <a:picLocks noChangeAspect="1"/>
          </p:cNvPicPr>
          <p:nvPr/>
        </p:nvPicPr>
        <p:blipFill>
          <a:blip r:embed="rId2">
            <a:extLst/>
          </a:blip>
          <a:srcRect l="27036" t="49372" r="33883" b="1254"/>
          <a:stretch>
            <a:fillRect/>
          </a:stretch>
        </p:blipFill>
        <p:spPr>
          <a:xfrm rot="540000">
            <a:off x="5870246" y="787353"/>
            <a:ext cx="6293298" cy="4478030"/>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6" name="Afbeelding 36" descr="Afbeelding 36"/>
          <p:cNvPicPr>
            <a:picLocks noChangeAspect="1"/>
          </p:cNvPicPr>
          <p:nvPr/>
        </p:nvPicPr>
        <p:blipFill>
          <a:blip r:embed="rId3">
            <a:extLst/>
          </a:blip>
          <a:srcRect l="17218" t="61483" r="29033" b="5465"/>
          <a:stretch>
            <a:fillRect/>
          </a:stretch>
        </p:blipFill>
        <p:spPr>
          <a:xfrm>
            <a:off x="196076" y="789194"/>
            <a:ext cx="4794891" cy="2266667"/>
          </a:xfrm>
          <a:prstGeom prst="rect">
            <a:avLst/>
          </a:prstGeom>
          <a:ln w="12700">
            <a:miter lim="400000"/>
          </a:ln>
        </p:spPr>
      </p:pic>
      <p:pic>
        <p:nvPicPr>
          <p:cNvPr id="247" name="Afbeelding 5" descr="Afbeelding 5"/>
          <p:cNvPicPr>
            <a:picLocks noChangeAspect="1"/>
          </p:cNvPicPr>
          <p:nvPr/>
        </p:nvPicPr>
        <p:blipFill>
          <a:blip r:embed="rId4">
            <a:extLst/>
          </a:blip>
          <a:srcRect l="17014" t="58783" r="28501" b="1046"/>
          <a:stretch>
            <a:fillRect/>
          </a:stretch>
        </p:blipFill>
        <p:spPr>
          <a:xfrm>
            <a:off x="3606198" y="4045060"/>
            <a:ext cx="4664591" cy="2751155"/>
          </a:xfrm>
          <a:prstGeom prst="rect">
            <a:avLst/>
          </a:prstGeom>
          <a:ln w="12700">
            <a:miter lim="400000"/>
          </a:ln>
        </p:spPr>
      </p:pic>
      <p:pic>
        <p:nvPicPr>
          <p:cNvPr id="248" name="Afbeelding 6" descr="Afbeelding 6"/>
          <p:cNvPicPr>
            <a:picLocks noChangeAspect="1"/>
          </p:cNvPicPr>
          <p:nvPr/>
        </p:nvPicPr>
        <p:blipFill>
          <a:blip r:embed="rId4">
            <a:extLst/>
          </a:blip>
          <a:srcRect l="17346" t="40719" r="33394" b="49968"/>
          <a:stretch>
            <a:fillRect/>
          </a:stretch>
        </p:blipFill>
        <p:spPr>
          <a:xfrm>
            <a:off x="6205837" y="2032194"/>
            <a:ext cx="5903785" cy="749139"/>
          </a:xfrm>
          <a:prstGeom prst="rect">
            <a:avLst/>
          </a:prstGeom>
          <a:ln w="12700">
            <a:miter lim="400000"/>
          </a:ln>
        </p:spPr>
      </p:pic>
      <p:sp>
        <p:nvSpPr>
          <p:cNvPr id="249" name="Tekstvak 9"/>
          <p:cNvSpPr txBox="1"/>
          <p:nvPr/>
        </p:nvSpPr>
        <p:spPr>
          <a:xfrm rot="2200875">
            <a:off x="-273443" y="4510400"/>
            <a:ext cx="309819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a:t>
            </a:r>
            <a:r>
              <a:rPr b="1"/>
              <a:t>bouwen van bouwwerken</a:t>
            </a:r>
          </a:p>
        </p:txBody>
      </p:sp>
      <p:pic>
        <p:nvPicPr>
          <p:cNvPr id="250" name="Afbeelding 14" descr="Afbeelding 14"/>
          <p:cNvPicPr>
            <a:picLocks noChangeAspect="1"/>
          </p:cNvPicPr>
          <p:nvPr/>
        </p:nvPicPr>
        <p:blipFill>
          <a:blip r:embed="rId5">
            <a:extLst/>
          </a:blip>
          <a:srcRect l="16203" t="13934" r="26452" b="68168"/>
          <a:stretch>
            <a:fillRect/>
          </a:stretch>
        </p:blipFill>
        <p:spPr>
          <a:xfrm>
            <a:off x="5358996" y="140729"/>
            <a:ext cx="6832375" cy="1639331"/>
          </a:xfrm>
          <a:prstGeom prst="rect">
            <a:avLst/>
          </a:prstGeom>
          <a:ln w="12700">
            <a:miter lim="400000"/>
          </a:ln>
        </p:spPr>
      </p:pic>
      <p:sp>
        <p:nvSpPr>
          <p:cNvPr id="251" name="Tekstvak 16"/>
          <p:cNvSpPr txBox="1"/>
          <p:nvPr/>
        </p:nvSpPr>
        <p:spPr>
          <a:xfrm rot="2300297">
            <a:off x="9283808" y="3655322"/>
            <a:ext cx="307189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maken van een in- of uitrit</a:t>
            </a:r>
          </a:p>
        </p:txBody>
      </p:sp>
      <p:sp>
        <p:nvSpPr>
          <p:cNvPr id="252" name="Tekstvak 18"/>
          <p:cNvSpPr txBox="1"/>
          <p:nvPr/>
        </p:nvSpPr>
        <p:spPr>
          <a:xfrm rot="20643338">
            <a:off x="563425" y="3225241"/>
            <a:ext cx="376798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verleggen van kabels en leidingen</a:t>
            </a:r>
          </a:p>
        </p:txBody>
      </p:sp>
      <p:sp>
        <p:nvSpPr>
          <p:cNvPr id="253" name="Tekstvak 20"/>
          <p:cNvSpPr txBox="1"/>
          <p:nvPr/>
        </p:nvSpPr>
        <p:spPr>
          <a:xfrm rot="19524602">
            <a:off x="6664239" y="4378413"/>
            <a:ext cx="337257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ontsieren van een monument</a:t>
            </a:r>
          </a:p>
        </p:txBody>
      </p:sp>
      <p:sp>
        <p:nvSpPr>
          <p:cNvPr id="254" name="Tekstvak 22"/>
          <p:cNvSpPr txBox="1"/>
          <p:nvPr/>
        </p:nvSpPr>
        <p:spPr>
          <a:xfrm rot="2279249">
            <a:off x="8652419" y="5362366"/>
            <a:ext cx="3510688"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plaatsen van een woonwagen</a:t>
            </a:r>
          </a:p>
        </p:txBody>
      </p:sp>
      <p:sp>
        <p:nvSpPr>
          <p:cNvPr id="255" name="Tekstvak 24"/>
          <p:cNvSpPr txBox="1"/>
          <p:nvPr/>
        </p:nvSpPr>
        <p:spPr>
          <a:xfrm rot="21183957">
            <a:off x="24138" y="5763335"/>
            <a:ext cx="3545565"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aanmeren van een woonschip </a:t>
            </a:r>
            <a:r>
              <a:rPr>
                <a:solidFill>
                  <a:srgbClr val="FF0000"/>
                </a:solidFill>
              </a:rPr>
              <a:t>dat niet bestemd is om mee te varen</a:t>
            </a:r>
          </a:p>
        </p:txBody>
      </p:sp>
      <p:sp>
        <p:nvSpPr>
          <p:cNvPr id="256" name="Tekstvak 26"/>
          <p:cNvSpPr txBox="1"/>
          <p:nvPr/>
        </p:nvSpPr>
        <p:spPr>
          <a:xfrm>
            <a:off x="4005810" y="3342792"/>
            <a:ext cx="358679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het </a:t>
            </a:r>
            <a:r>
              <a:rPr b="1"/>
              <a:t>aanmeren</a:t>
            </a:r>
            <a:r>
              <a:t> van een </a:t>
            </a:r>
            <a:r>
              <a:rPr b="1"/>
              <a:t>woonschip</a:t>
            </a:r>
            <a:r>
              <a:t> </a:t>
            </a:r>
          </a:p>
        </p:txBody>
      </p:sp>
      <p:sp>
        <p:nvSpPr>
          <p:cNvPr id="257" name="Tekstvak 28"/>
          <p:cNvSpPr txBox="1"/>
          <p:nvPr/>
        </p:nvSpPr>
        <p:spPr>
          <a:xfrm>
            <a:off x="2332003" y="3685609"/>
            <a:ext cx="6053987"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dat </a:t>
            </a:r>
            <a:r>
              <a:rPr b="1"/>
              <a:t>niet bestemd</a:t>
            </a:r>
            <a:r>
              <a:t> is </a:t>
            </a:r>
            <a:r>
              <a:rPr b="1"/>
              <a:t>om</a:t>
            </a:r>
            <a:r>
              <a:t> mee </a:t>
            </a:r>
            <a:r>
              <a:rPr b="1"/>
              <a:t>te varen</a:t>
            </a:r>
          </a:p>
        </p:txBody>
      </p:sp>
      <p:sp>
        <p:nvSpPr>
          <p:cNvPr id="258" name="Tekstvak 30"/>
          <p:cNvSpPr txBox="1"/>
          <p:nvPr/>
        </p:nvSpPr>
        <p:spPr>
          <a:xfrm>
            <a:off x="5814778" y="2888931"/>
            <a:ext cx="2540267"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Regels</a:t>
            </a:r>
            <a:r>
              <a:rPr b="0"/>
              <a:t> over </a:t>
            </a:r>
            <a:r>
              <a:t>activiteiten</a:t>
            </a:r>
          </a:p>
        </p:txBody>
      </p:sp>
      <p:pic>
        <p:nvPicPr>
          <p:cNvPr id="259" name="Afbeelding 32" descr="Afbeelding 32"/>
          <p:cNvPicPr>
            <a:picLocks noChangeAspect="1"/>
          </p:cNvPicPr>
          <p:nvPr/>
        </p:nvPicPr>
        <p:blipFill>
          <a:blip r:embed="rId6">
            <a:extLst/>
          </a:blip>
          <a:srcRect l="17227" t="54103" r="35900" b="37815"/>
          <a:stretch>
            <a:fillRect/>
          </a:stretch>
        </p:blipFill>
        <p:spPr>
          <a:xfrm>
            <a:off x="215934" y="140729"/>
            <a:ext cx="4181474" cy="55427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ekstvak 4"/>
          <p:cNvSpPr txBox="1"/>
          <p:nvPr/>
        </p:nvSpPr>
        <p:spPr>
          <a:xfrm>
            <a:off x="408184" y="1177721"/>
            <a:ext cx="5221966" cy="160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In hoofdstuk 5 van het Besluit kwaliteit leefomgeving (Bkl) staan instructieregels over de inhoud van het omgevingsplan. Daarnaast kunnen er instructieregels in een omgevingsverordening staan.</a:t>
            </a:r>
          </a:p>
          <a:p>
            <a:pPr>
              <a:defRPr sz="1400"/>
            </a:pPr>
          </a:p>
          <a:p>
            <a:pPr>
              <a:defRPr sz="1400"/>
            </a:pPr>
            <a:r>
              <a:t>Het Rijk of een provincie </a:t>
            </a:r>
            <a:r>
              <a:rPr b="1"/>
              <a:t>kan</a:t>
            </a:r>
            <a:r>
              <a:t> een </a:t>
            </a:r>
            <a:r>
              <a:rPr b="1"/>
              <a:t>instructie geven</a:t>
            </a:r>
            <a:r>
              <a:t> over de inhoud van het omgevingsplan. </a:t>
            </a:r>
          </a:p>
        </p:txBody>
      </p:sp>
      <p:sp>
        <p:nvSpPr>
          <p:cNvPr id="264" name="Tekstvak 6"/>
          <p:cNvSpPr txBox="1"/>
          <p:nvPr/>
        </p:nvSpPr>
        <p:spPr>
          <a:xfrm>
            <a:off x="6240572" y="918797"/>
            <a:ext cx="4719458" cy="160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400"/>
            </a:pPr>
            <a:r>
              <a:t>Het omgevingsplan </a:t>
            </a:r>
            <a:r>
              <a:rPr b="1"/>
              <a:t>kan</a:t>
            </a:r>
            <a:r>
              <a:t> in veel gevallen </a:t>
            </a:r>
            <a:r>
              <a:rPr b="1"/>
              <a:t>met</a:t>
            </a:r>
            <a:r>
              <a:t> </a:t>
            </a:r>
            <a:r>
              <a:rPr b="1"/>
              <a:t>maatwerkregels</a:t>
            </a:r>
            <a:r>
              <a:t> afwijken van de bepalingen uit het Bal of Bbl. </a:t>
            </a:r>
          </a:p>
          <a:p>
            <a:pPr>
              <a:defRPr sz="1400"/>
            </a:pPr>
          </a:p>
          <a:p>
            <a:pPr>
              <a:defRPr sz="1400"/>
            </a:pPr>
            <a:r>
              <a:t>Regels uit gemeentelijke verordeningen die te zien zijn als een maatwerkregel, </a:t>
            </a:r>
            <a:r>
              <a:rPr b="1"/>
              <a:t>moeten</a:t>
            </a:r>
            <a:r>
              <a:t> dus </a:t>
            </a:r>
            <a:r>
              <a:rPr b="1"/>
              <a:t>in het omgevingsplan</a:t>
            </a:r>
            <a:r>
              <a:t> staan.</a:t>
            </a:r>
          </a:p>
        </p:txBody>
      </p:sp>
      <p:sp>
        <p:nvSpPr>
          <p:cNvPr id="265" name="Tekstvak 8"/>
          <p:cNvSpPr txBox="1"/>
          <p:nvPr/>
        </p:nvSpPr>
        <p:spPr>
          <a:xfrm>
            <a:off x="408183" y="223614"/>
            <a:ext cx="4810075"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II.2 Instructieregels en instructies</a:t>
            </a:r>
          </a:p>
        </p:txBody>
      </p:sp>
      <p:sp>
        <p:nvSpPr>
          <p:cNvPr id="266" name="Tekstvak 10"/>
          <p:cNvSpPr txBox="1"/>
          <p:nvPr/>
        </p:nvSpPr>
        <p:spPr>
          <a:xfrm>
            <a:off x="6240572" y="306300"/>
            <a:ext cx="3376690" cy="523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II.3 Maatwerkregels</a:t>
            </a:r>
          </a:p>
        </p:txBody>
      </p:sp>
      <p:pic>
        <p:nvPicPr>
          <p:cNvPr id="267" name="Afbeelding 11" descr="Afbeelding 11"/>
          <p:cNvPicPr>
            <a:picLocks noChangeAspect="1"/>
          </p:cNvPicPr>
          <p:nvPr/>
        </p:nvPicPr>
        <p:blipFill>
          <a:blip r:embed="rId2">
            <a:extLst/>
          </a:blip>
          <a:srcRect l="1008" t="22921" r="587" b="0"/>
          <a:stretch>
            <a:fillRect/>
          </a:stretch>
        </p:blipFill>
        <p:spPr>
          <a:xfrm>
            <a:off x="2045043" y="3241588"/>
            <a:ext cx="7224584" cy="3425273"/>
          </a:xfrm>
          <a:prstGeom prst="rect">
            <a:avLst/>
          </a:prstGeom>
          <a:ln w="12700">
            <a:miter lim="400000"/>
          </a:ln>
        </p:spPr>
      </p:pic>
      <p:sp>
        <p:nvSpPr>
          <p:cNvPr id="268" name="Tekstvak 16"/>
          <p:cNvSpPr txBox="1"/>
          <p:nvPr/>
        </p:nvSpPr>
        <p:spPr>
          <a:xfrm>
            <a:off x="2090763" y="2760633"/>
            <a:ext cx="7133144"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III. Regels die in het omgevingsplan mogen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ekstvak 4"/>
          <p:cNvSpPr txBox="1"/>
          <p:nvPr/>
        </p:nvSpPr>
        <p:spPr>
          <a:xfrm>
            <a:off x="697869" y="591081"/>
            <a:ext cx="7712514"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IV. Regels die niet in het omgevingsplan mogen</a:t>
            </a:r>
          </a:p>
        </p:txBody>
      </p:sp>
      <p:sp>
        <p:nvSpPr>
          <p:cNvPr id="271" name="Tekstvak 6"/>
          <p:cNvSpPr txBox="1"/>
          <p:nvPr/>
        </p:nvSpPr>
        <p:spPr>
          <a:xfrm>
            <a:off x="549057" y="1169900"/>
            <a:ext cx="5873134"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a:lvl1pPr>
          </a:lstStyle>
          <a:p>
            <a:pPr/>
            <a:r>
              <a:t>De volgende regels mogen niet in het omgevingsplan:</a:t>
            </a:r>
          </a:p>
        </p:txBody>
      </p:sp>
      <p:sp>
        <p:nvSpPr>
          <p:cNvPr id="272" name="Tekstvak 8"/>
          <p:cNvSpPr txBox="1"/>
          <p:nvPr/>
        </p:nvSpPr>
        <p:spPr>
          <a:xfrm>
            <a:off x="1536769" y="1664810"/>
            <a:ext cx="10212432" cy="1602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400"/>
            </a:pPr>
            <a:r>
              <a:t>Regels die niet gaan over de fysieke leefomgeving (artikel 1.2 en 2.4 Omgevingswet).</a:t>
            </a:r>
          </a:p>
          <a:p>
            <a:pPr marL="285750" indent="-285750">
              <a:buSzPct val="100000"/>
              <a:buFont typeface="Arial"/>
              <a:buChar char="•"/>
              <a:defRPr sz="1400"/>
            </a:pPr>
            <a:r>
              <a:t>Regels over onderwerpen die in andere regelgeving uitputtend zijn geregeld. Tenzij die andere regelgeving aangeeft dat het wel mag (artikel 1.4 Omgevingswet).</a:t>
            </a:r>
          </a:p>
          <a:p>
            <a:pPr marL="285750" indent="-285750">
              <a:buSzPct val="100000"/>
              <a:buFont typeface="Arial"/>
              <a:buChar char="•"/>
              <a:defRPr sz="1400"/>
            </a:pPr>
            <a:r>
              <a:t>Regels die afwijken van het Bal, Bbl of een omgevingsverordening en waarbij het niet mogelijk is maatwerkregels in het omgevingsplan op te nemen (artikel 4.6, derde lid Omgevingswet). (Deze regels mogen overigens ook niet in autonome gemeentelijke verordeningen.</a:t>
            </a:r>
          </a:p>
          <a:p>
            <a:pPr marL="285750" indent="-285750">
              <a:buSzPct val="100000"/>
              <a:buFont typeface="Arial"/>
              <a:buChar char="•"/>
              <a:defRPr sz="1400"/>
            </a:pPr>
            <a:r>
              <a:t>Regels die de infrastructuur van het Rijk belemmeren (artikel 5.163 Bkl). </a:t>
            </a:r>
          </a:p>
        </p:txBody>
      </p:sp>
      <p:sp>
        <p:nvSpPr>
          <p:cNvPr id="273" name="Tekstvak 10"/>
          <p:cNvSpPr txBox="1"/>
          <p:nvPr/>
        </p:nvSpPr>
        <p:spPr>
          <a:xfrm>
            <a:off x="697870" y="3265247"/>
            <a:ext cx="10212432"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Daarnaast staat in artikel 2.1, tweede lid, van het Omgevingsbesluit,</a:t>
            </a:r>
          </a:p>
          <a:p>
            <a:pPr>
              <a:defRPr b="1"/>
            </a:pPr>
            <a:r>
              <a:t>dat regels op basis van de volgende artikelen van de Gemeentewet </a:t>
            </a:r>
          </a:p>
          <a:p>
            <a:pPr>
              <a:defRPr b="1"/>
            </a:pPr>
            <a:r>
              <a:t>nooit in het omgevingsplan mogen:</a:t>
            </a:r>
          </a:p>
        </p:txBody>
      </p:sp>
      <p:sp>
        <p:nvSpPr>
          <p:cNvPr id="274" name="Tekstvak 16"/>
          <p:cNvSpPr txBox="1"/>
          <p:nvPr/>
        </p:nvSpPr>
        <p:spPr>
          <a:xfrm>
            <a:off x="1536768" y="4327871"/>
            <a:ext cx="11051332" cy="203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400"/>
            </a:pPr>
            <a:r>
              <a:t>151a, eerste lid: het bedrijfsmatig geven van gelegenheid tot het verrichten van seksuele handelingen met of voor een derde tegen betaling 151b, eerste lid: aanwijzen veiligheidsrisicogebied </a:t>
            </a:r>
          </a:p>
          <a:p>
            <a:pPr marL="285750" indent="-285750">
              <a:buSzPct val="100000"/>
              <a:buFont typeface="Arial"/>
              <a:buChar char="•"/>
              <a:defRPr sz="1400"/>
            </a:pPr>
            <a:r>
              <a:t>151c, eerste lid: inzet van camera's voor handhaving van de openbare orde </a:t>
            </a:r>
          </a:p>
          <a:p>
            <a:pPr marL="285750" indent="-285750">
              <a:buSzPct val="100000"/>
              <a:buFont typeface="Arial"/>
              <a:buChar char="•"/>
              <a:defRPr sz="1400"/>
            </a:pPr>
            <a:r>
              <a:t>151d, eerste lid: het veroorzaken van ernstige en herhaaldelijke hinder vanuit een woning </a:t>
            </a:r>
          </a:p>
          <a:p>
            <a:pPr marL="285750" indent="-285750">
              <a:buSzPct val="100000"/>
              <a:buFont typeface="Arial"/>
              <a:buChar char="•"/>
              <a:defRPr sz="1400"/>
            </a:pPr>
            <a:r>
              <a:t>154a, eerste lid: het tijdelijk ophouden van groepen van personen </a:t>
            </a:r>
          </a:p>
          <a:p>
            <a:pPr marL="285750" indent="-285750">
              <a:buSzPct val="100000"/>
              <a:buFont typeface="Arial"/>
              <a:buChar char="•"/>
              <a:defRPr sz="1400"/>
            </a:pPr>
            <a:r>
              <a:t>154, eerste lid, en 154b, eerste lid: straffen bij overtreding van gemeenteverordeningen </a:t>
            </a:r>
          </a:p>
          <a:p>
            <a:pPr marL="285750" indent="-285750">
              <a:buSzPct val="100000"/>
              <a:buFont typeface="Arial"/>
              <a:buChar char="•"/>
              <a:defRPr sz="1400"/>
            </a:pPr>
            <a:r>
              <a:t>172, tweede lid: beëindigen of te beletten van overtredingen op het gebied van de openbare orde </a:t>
            </a:r>
          </a:p>
          <a:p>
            <a:pPr marL="285750" indent="-285750">
              <a:buSzPct val="100000"/>
              <a:buFont typeface="Arial"/>
              <a:buChar char="•"/>
              <a:defRPr sz="1400"/>
            </a:pPr>
            <a:r>
              <a:t>174, derde lid: toezicht op de openbare samenkomsten en vermakelijkheden </a:t>
            </a:r>
          </a:p>
          <a:p>
            <a:pPr marL="285750" indent="-285750">
              <a:buSzPct val="100000"/>
              <a:buFont typeface="Arial"/>
              <a:buChar char="•"/>
              <a:defRPr sz="1400"/>
            </a:pPr>
            <a:r>
              <a:t>216: gemeentelijke belastingen </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ekstvak 5"/>
          <p:cNvSpPr txBox="1"/>
          <p:nvPr/>
        </p:nvSpPr>
        <p:spPr>
          <a:xfrm>
            <a:off x="498726" y="216345"/>
            <a:ext cx="10805860"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V. Opstellen en wijzigen van verordeningen in de overgangsperiode</a:t>
            </a:r>
          </a:p>
        </p:txBody>
      </p:sp>
      <p:sp>
        <p:nvSpPr>
          <p:cNvPr id="277" name="Tekstvak 7"/>
          <p:cNvSpPr txBox="1"/>
          <p:nvPr/>
        </p:nvSpPr>
        <p:spPr>
          <a:xfrm>
            <a:off x="565838" y="834857"/>
            <a:ext cx="10738748"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In de </a:t>
            </a:r>
            <a:r>
              <a:rPr b="1"/>
              <a:t>periode vóór 2032 </a:t>
            </a:r>
            <a:r>
              <a:t>kan de gemeente in veel gevallen nog bestaande verordeningen wijzigen of zelfs een nieuwe verordening op het gebied van de fysieke leefomgeving opstellen.</a:t>
            </a:r>
          </a:p>
          <a:p>
            <a:pPr/>
          </a:p>
          <a:p>
            <a:pPr/>
            <a:r>
              <a:t>In veel gevallen zal een wijziging van het omgevingsplan meer voor de hand liggen. </a:t>
            </a:r>
          </a:p>
          <a:p>
            <a:pPr/>
          </a:p>
          <a:p>
            <a:pPr/>
            <a:r>
              <a:t>Maar soms kan het handig zijn om te werken met bestaande verordeningen.</a:t>
            </a:r>
          </a:p>
        </p:txBody>
      </p:sp>
      <p:sp>
        <p:nvSpPr>
          <p:cNvPr id="278" name="Tekstvak 9"/>
          <p:cNvSpPr txBox="1"/>
          <p:nvPr/>
        </p:nvSpPr>
        <p:spPr>
          <a:xfrm>
            <a:off x="565837" y="2724169"/>
            <a:ext cx="3675217"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Enkele aandachtspunten hierbij:</a:t>
            </a:r>
          </a:p>
        </p:txBody>
      </p:sp>
      <p:sp>
        <p:nvSpPr>
          <p:cNvPr id="279" name="Tekstvak 11"/>
          <p:cNvSpPr txBox="1"/>
          <p:nvPr/>
        </p:nvSpPr>
        <p:spPr>
          <a:xfrm>
            <a:off x="565837" y="3228488"/>
            <a:ext cx="10805860" cy="332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1400"/>
            </a:pPr>
            <a:r>
              <a:t>Bestaande gemeentelijke verordeningen op het gebied van de fysieke leefomgeving blijven gelden in de overgangsperiode. Bovendien mag de gemeente ze na inwerkingtreding van de Omgevingswet nog wijzigen. Zie artikel 22.4 Omgevingswet en de artikelsgewijze toelichting bij de Invoeringswet Omgevingswet, pagina 292.</a:t>
            </a:r>
          </a:p>
          <a:p>
            <a:pPr lvl="1" indent="268288">
              <a:defRPr sz="1400"/>
            </a:pPr>
            <a:r>
              <a:t>Wel moet de gemeente alle onderdelen van een verordening die de fysieke leefomgeving wijzigen vóór 2032 hebben verwerkt in het omgevingsplan. </a:t>
            </a:r>
          </a:p>
          <a:p>
            <a:pPr marL="285750" indent="-285750">
              <a:buSzPct val="100000"/>
              <a:buFont typeface="Arial"/>
              <a:buChar char="•"/>
              <a:defRPr sz="1400"/>
            </a:pPr>
            <a:r>
              <a:t>Sommige verordeningen hebben een rechtsgrondslag in een artikel dat bij inwerkingtreding van de Omgevingswet vervalt. In dat geval moet de gemeente deze rechtsgrondslag vóór inwerkingtreding van de Omgevingswet aanpassen. </a:t>
            </a:r>
          </a:p>
          <a:p>
            <a:pPr lvl="1" indent="268288">
              <a:defRPr sz="1400"/>
            </a:pPr>
            <a:r>
              <a:t>De VNG heeft een </a:t>
            </a:r>
            <a:r>
              <a:rPr u="sng">
                <a:solidFill>
                  <a:srgbClr val="467886"/>
                </a:solidFill>
                <a:uFill>
                  <a:solidFill>
                    <a:srgbClr val="467886"/>
                  </a:solidFill>
                </a:uFill>
                <a:hlinkClick r:id="rId2" invalidUrl="" action="" tgtFrame="" tooltip="" history="1" highlightClick="0" endSnd="0"/>
              </a:rPr>
              <a:t>overzicht van verordeningen die gemeentes vóór inwerkingtreding van de Omgevingswet moeten aanpassen</a:t>
            </a:r>
            <a:r>
              <a:t>. Zie ook de website van de VNG over het aanpassen van </a:t>
            </a:r>
            <a:r>
              <a:rPr u="sng">
                <a:solidFill>
                  <a:srgbClr val="467886"/>
                </a:solidFill>
                <a:uFill>
                  <a:solidFill>
                    <a:srgbClr val="467886"/>
                  </a:solidFill>
                </a:uFill>
                <a:hlinkClick r:id="rId3" invalidUrl="" action="" tgtFrame="" tooltip="" history="1" highlightClick="0" endSnd="0"/>
              </a:rPr>
              <a:t>de model-APV</a:t>
            </a:r>
            <a:r>
              <a:t> en </a:t>
            </a:r>
            <a:r>
              <a:rPr u="sng">
                <a:solidFill>
                  <a:srgbClr val="467886"/>
                </a:solidFill>
                <a:uFill>
                  <a:solidFill>
                    <a:srgbClr val="467886"/>
                  </a:solidFill>
                </a:uFill>
                <a:hlinkClick r:id="rId4" invalidUrl="" action="" tgtFrame="" tooltip="" history="1" highlightClick="0" endSnd="0"/>
              </a:rPr>
              <a:t>andere modelverordeningen</a:t>
            </a:r>
            <a:r>
              <a:t> op dit punt. </a:t>
            </a:r>
          </a:p>
          <a:p>
            <a:pPr marL="285750" indent="-285750">
              <a:buSzPct val="100000"/>
              <a:buFont typeface="Arial"/>
              <a:buChar char="•"/>
              <a:defRPr sz="1400"/>
            </a:pPr>
            <a:r>
              <a:t>De gemeente kan verordeningen die van rechtswege onderdeel van het omgevingsplan worden alleen wijzigen met een wijziging van het omgevingsplan. </a:t>
            </a:r>
          </a:p>
          <a:p>
            <a:pPr marL="285750" indent="-285750">
              <a:buSzPct val="100000"/>
              <a:buFont typeface="Arial"/>
              <a:buChar char="•"/>
              <a:defRPr sz="1400"/>
            </a:pPr>
            <a:r>
              <a:t>De gemeente mag ook ná inwerkingtreding van de Omgevingswet een nieuwe verordening op het gebied van de fysieke leefomgeving opstellen. Bijvoorbeeld op grond van artikel 149 van de Gemeentewet. </a:t>
            </a:r>
          </a:p>
          <a:p>
            <a:pPr lvl="1" indent="268288">
              <a:defRPr sz="1400"/>
            </a:pPr>
            <a:r>
              <a:t>Wel moet de gemeente alle onderdelen van die verordening die de fysieke leefomgeving wijzigen vóór 2032 hebben verwerkt in het omgevingsplan.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Tekstvak 4"/>
          <p:cNvSpPr txBox="1"/>
          <p:nvPr/>
        </p:nvSpPr>
        <p:spPr>
          <a:xfrm>
            <a:off x="2757811" y="281700"/>
            <a:ext cx="6676378" cy="95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lvl1pPr>
          </a:lstStyle>
          <a:p>
            <a:pPr/>
            <a:r>
              <a:t>VI. Bespreking van enkele verordeningen</a:t>
            </a:r>
          </a:p>
        </p:txBody>
      </p:sp>
      <p:sp>
        <p:nvSpPr>
          <p:cNvPr id="282" name="Tekstvak 6"/>
          <p:cNvSpPr txBox="1"/>
          <p:nvPr/>
        </p:nvSpPr>
        <p:spPr>
          <a:xfrm>
            <a:off x="802825" y="958809"/>
            <a:ext cx="1083732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pPr>
            <a:r>
              <a:t>Hieronder geven we in grote lijnen aan wat een gemeente </a:t>
            </a:r>
            <a:r>
              <a:rPr b="1"/>
              <a:t>na invoering </a:t>
            </a:r>
            <a:r>
              <a:t>van de Omgevingswet </a:t>
            </a:r>
            <a:r>
              <a:rPr b="1"/>
              <a:t>met een aantal verordeningen</a:t>
            </a:r>
            <a:r>
              <a:t> moet doen. </a:t>
            </a:r>
          </a:p>
          <a:p>
            <a:pPr>
              <a:defRPr sz="1000"/>
            </a:pPr>
            <a:r>
              <a:t>De inhoud van verordeningen </a:t>
            </a:r>
            <a:r>
              <a:rPr b="1"/>
              <a:t>kan per gemeente verschillen</a:t>
            </a:r>
            <a:r>
              <a:t>. We gaan uit van 'standaard' verordeningen. </a:t>
            </a:r>
          </a:p>
          <a:p>
            <a:pPr>
              <a:defRPr sz="1000"/>
            </a:pPr>
            <a:r>
              <a:t>Het is daarom zeer goed mogelijk dat in bepaalde gevallen het onderstaande niet klopt. </a:t>
            </a:r>
          </a:p>
          <a:p>
            <a:pPr>
              <a:defRPr sz="1000"/>
            </a:pPr>
            <a:r>
              <a:t>Elke gemeente moet haar eigen afwegingen maken. </a:t>
            </a:r>
          </a:p>
        </p:txBody>
      </p:sp>
      <p:sp>
        <p:nvSpPr>
          <p:cNvPr id="283" name="Tekstvak 10"/>
          <p:cNvSpPr txBox="1"/>
          <p:nvPr/>
        </p:nvSpPr>
        <p:spPr>
          <a:xfrm>
            <a:off x="802825" y="1685355"/>
            <a:ext cx="9763529" cy="5792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pPr>
            <a:r>
              <a:t>In aanvulling op deze webpagina raden we de </a:t>
            </a:r>
            <a:r>
              <a:rPr u="sng">
                <a:solidFill>
                  <a:srgbClr val="467886"/>
                </a:solidFill>
                <a:uFill>
                  <a:solidFill>
                    <a:srgbClr val="467886"/>
                  </a:solidFill>
                </a:uFill>
                <a:hlinkClick r:id="rId2" invalidUrl="" action="" tgtFrame="" tooltip="" history="1" highlightClick="0" endSnd="0"/>
              </a:rPr>
              <a:t>bespreking van de VNG van verordeningen en het omgevingsplan</a:t>
            </a:r>
            <a:r>
              <a:rPr b="1">
                <a:solidFill>
                  <a:srgbClr val="0000FF"/>
                </a:solidFill>
                <a:latin typeface="+mj-lt"/>
                <a:ea typeface="+mj-ea"/>
                <a:cs typeface="+mj-cs"/>
                <a:sym typeface="Calibri"/>
              </a:rPr>
              <a:t>*</a:t>
            </a:r>
            <a:r>
              <a:t> aan. </a:t>
            </a:r>
          </a:p>
          <a:p>
            <a:pPr>
              <a:defRPr sz="1000"/>
            </a:pPr>
            <a:r>
              <a:t>Hier vindt u handreikingen, voorbeeldbepalingen voor onderwerpen die achterblijven in de verordening en voorbeeldregels voor het omgevingsplan voor bepalingen die overgaan.</a:t>
            </a:r>
          </a:p>
        </p:txBody>
      </p:sp>
      <p:sp>
        <p:nvSpPr>
          <p:cNvPr id="284" name="Tekstvak 14"/>
          <p:cNvSpPr txBox="1"/>
          <p:nvPr/>
        </p:nvSpPr>
        <p:spPr>
          <a:xfrm>
            <a:off x="802825" y="6173591"/>
            <a:ext cx="3782178" cy="48636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360363">
              <a:lnSpc>
                <a:spcPct val="150000"/>
              </a:lnSpc>
              <a:defRPr b="1" sz="1000">
                <a:solidFill>
                  <a:srgbClr val="0000FF"/>
                </a:solidFill>
                <a:latin typeface="+mj-lt"/>
                <a:ea typeface="+mj-ea"/>
                <a:cs typeface="+mj-cs"/>
                <a:sym typeface="Calibri"/>
              </a:defRPr>
            </a:pPr>
            <a:r>
              <a:t>* 	</a:t>
            </a:r>
            <a:r>
              <a:rPr b="0" u="sng">
                <a:solidFill>
                  <a:srgbClr val="467886"/>
                </a:solidFill>
                <a:uFill>
                  <a:solidFill>
                    <a:srgbClr val="467886"/>
                  </a:solidFill>
                </a:uFill>
                <a:hlinkClick r:id="rId2" invalidUrl="" action="" tgtFrame="" tooltip="" history="1" highlightClick="0" endSnd="0"/>
              </a:rPr>
              <a:t>https://vng.nl/artikelen/verordeningen-en-omgevingsplan-0</a:t>
            </a:r>
          </a:p>
          <a:p>
            <a:pPr defTabSz="360363">
              <a:lnSpc>
                <a:spcPct val="150000"/>
              </a:lnSpc>
              <a:defRPr b="1" sz="1200">
                <a:solidFill>
                  <a:srgbClr val="0000FF"/>
                </a:solidFill>
                <a:latin typeface="+mj-lt"/>
                <a:ea typeface="+mj-ea"/>
                <a:cs typeface="+mj-cs"/>
                <a:sym typeface="Calibri"/>
              </a:defRPr>
            </a:pPr>
            <a:r>
              <a:t>* *  	</a:t>
            </a:r>
            <a:r>
              <a:rPr b="0" sz="1000" u="sng">
                <a:solidFill>
                  <a:srgbClr val="467886"/>
                </a:solidFill>
                <a:uFill>
                  <a:solidFill>
                    <a:srgbClr val="467886"/>
                  </a:solidFill>
                </a:uFill>
                <a:latin typeface="Aptos"/>
                <a:ea typeface="Aptos"/>
                <a:cs typeface="Aptos"/>
                <a:sym typeface="Aptos"/>
                <a:hlinkClick r:id="rId3" invalidUrl="" action="" tgtFrame="" tooltip="" history="1" highlightClick="0" endSnd="0"/>
              </a:rPr>
              <a:t>https://vng.nl/artikelen/apv</a:t>
            </a:r>
            <a:r>
              <a:rPr b="0" sz="1000"/>
              <a:t> </a:t>
            </a:r>
          </a:p>
        </p:txBody>
      </p:sp>
      <p:sp>
        <p:nvSpPr>
          <p:cNvPr id="285" name="Tekstvak 16"/>
          <p:cNvSpPr txBox="1"/>
          <p:nvPr/>
        </p:nvSpPr>
        <p:spPr>
          <a:xfrm>
            <a:off x="802825" y="2706669"/>
            <a:ext cx="10837320" cy="17703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1000"/>
            </a:pPr>
            <a:r>
              <a:t>De Algemene plaatselijke verordening (APV) is een zeer grote en diverse verordening. </a:t>
            </a:r>
          </a:p>
          <a:p>
            <a:pPr>
              <a:defRPr sz="1000"/>
            </a:pPr>
            <a:r>
              <a:t>Een gemeente moet per onderdeel bekijken waar de regels thuishoren. Veel regels kunnen in de APV blijven staan. </a:t>
            </a:r>
          </a:p>
          <a:p>
            <a:pPr>
              <a:defRPr sz="1000"/>
            </a:pPr>
          </a:p>
          <a:p>
            <a:pPr>
              <a:defRPr sz="1000"/>
            </a:pPr>
            <a:r>
              <a:t>Hieronder volgen enkele voorbeelden van regels uit de APV.</a:t>
            </a:r>
          </a:p>
          <a:p>
            <a:pPr>
              <a:defRPr sz="1000"/>
            </a:pPr>
            <a:r>
              <a:t>Volgens een regel in veel APV's is een standplaatsvergunning voor bepaalde activiteiten verplicht. Dit is een typisch voorbeeld van een regel over een activiteit die een onderdeel van de fysieke leefomgeving wijzigt. Daarom horen regels over standplaatsvergunningen thuis in het omgevingsplan.</a:t>
            </a:r>
          </a:p>
          <a:p>
            <a:pPr>
              <a:defRPr sz="1000"/>
            </a:pPr>
          </a:p>
          <a:p>
            <a:pPr>
              <a:defRPr sz="1000"/>
            </a:pPr>
            <a:r>
              <a:t>In de staan APV meestal regels over geluid. Op grond van het Bkl moet het omgevingsplan bepaalde regels over geluid bevatten. Het ligt dus voor de hand om alle regels over geluid op te nemen in het omgevingsplan. Toch is er geen algemene plicht om alle regels over geluid in het omgevingsplan te zetten.</a:t>
            </a:r>
          </a:p>
          <a:p>
            <a:pPr>
              <a:defRPr sz="1000"/>
            </a:pPr>
          </a:p>
          <a:p>
            <a:pPr>
              <a:defRPr sz="1000"/>
            </a:pPr>
            <a:r>
              <a:t>De VNG heeft een uitgebreide </a:t>
            </a:r>
            <a:r>
              <a:rPr u="sng">
                <a:solidFill>
                  <a:srgbClr val="467886"/>
                </a:solidFill>
                <a:uFill>
                  <a:solidFill>
                    <a:srgbClr val="467886"/>
                  </a:solidFill>
                </a:uFill>
                <a:hlinkClick r:id="rId3" invalidUrl="" action="" tgtFrame="" tooltip="" history="1" highlightClick="0" endSnd="0"/>
              </a:rPr>
              <a:t>Handreiking APV en omgevingsplan omgevingsplan</a:t>
            </a:r>
            <a:r>
              <a:rPr b="1">
                <a:solidFill>
                  <a:srgbClr val="0000FF"/>
                </a:solidFill>
                <a:latin typeface="+mj-lt"/>
                <a:ea typeface="+mj-ea"/>
                <a:cs typeface="+mj-cs"/>
                <a:sym typeface="Calibri"/>
              </a:rPr>
              <a:t> * * </a:t>
            </a:r>
            <a:r>
              <a:t> opgesteld.</a:t>
            </a:r>
          </a:p>
        </p:txBody>
      </p:sp>
      <p:sp>
        <p:nvSpPr>
          <p:cNvPr id="286" name="Tekstvak 18"/>
          <p:cNvSpPr txBox="1"/>
          <p:nvPr/>
        </p:nvSpPr>
        <p:spPr>
          <a:xfrm>
            <a:off x="802825" y="2337336"/>
            <a:ext cx="374023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Algemene plaatselijke verordening</a:t>
            </a:r>
          </a:p>
        </p:txBody>
      </p:sp>
      <p:sp>
        <p:nvSpPr>
          <p:cNvPr id="287" name="Tekstvak 21"/>
          <p:cNvSpPr txBox="1"/>
          <p:nvPr/>
        </p:nvSpPr>
        <p:spPr>
          <a:xfrm>
            <a:off x="802825" y="5020645"/>
            <a:ext cx="5476754" cy="853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71450" indent="-171450">
              <a:buSzPct val="100000"/>
              <a:buFont typeface="Arial"/>
              <a:buChar char="•"/>
              <a:defRPr sz="1000"/>
            </a:pPr>
            <a:r>
              <a:rPr u="sng">
                <a:solidFill>
                  <a:srgbClr val="467886"/>
                </a:solidFill>
                <a:uFill>
                  <a:solidFill>
                    <a:srgbClr val="467886"/>
                  </a:solidFill>
                </a:uFill>
                <a:hlinkClick r:id="rId2" invalidUrl="" action="" tgtFrame="" tooltip="" history="1" highlightClick="0" endSnd="0"/>
              </a:rPr>
              <a:t>Verordeningen en het omgevingsplan</a:t>
            </a:r>
            <a:r>
              <a:t>, VNG </a:t>
            </a:r>
          </a:p>
          <a:p>
            <a:pPr marL="171450" indent="-171450">
              <a:buSzPct val="100000"/>
              <a:buFont typeface="Arial"/>
              <a:buChar char="•"/>
              <a:defRPr sz="1000"/>
            </a:pPr>
            <a:r>
              <a:t>Webinar, </a:t>
            </a:r>
            <a:r>
              <a:rPr u="sng">
                <a:solidFill>
                  <a:srgbClr val="467886"/>
                </a:solidFill>
                <a:uFill>
                  <a:solidFill>
                    <a:srgbClr val="467886"/>
                  </a:solidFill>
                </a:uFill>
                <a:hlinkClick r:id="rId4" invalidUrl="" action="" tgtFrame="" tooltip="" history="1" highlightClick="0" endSnd="0"/>
              </a:rPr>
              <a:t>Handreiking verordeningen en omgevingsplan</a:t>
            </a:r>
            <a:r>
              <a:t>, oktober 2020, VNG </a:t>
            </a:r>
          </a:p>
          <a:p>
            <a:pPr marL="171450" indent="-171450">
              <a:buSzPct val="100000"/>
              <a:buFont typeface="Arial"/>
              <a:buChar char="•"/>
              <a:defRPr sz="1000"/>
            </a:pPr>
            <a:r>
              <a:rPr u="sng">
                <a:solidFill>
                  <a:srgbClr val="467886"/>
                </a:solidFill>
                <a:uFill>
                  <a:solidFill>
                    <a:srgbClr val="467886"/>
                  </a:solidFill>
                </a:uFill>
                <a:hlinkClick r:id="rId5" invalidUrl="" action="" tgtFrame="" tooltip="" history="1" highlightClick="0" endSnd="0"/>
              </a:rPr>
              <a:t>Modelverordeningen</a:t>
            </a:r>
            <a:r>
              <a:t>, VNG </a:t>
            </a:r>
          </a:p>
          <a:p>
            <a:pPr marL="171450" indent="-171450">
              <a:buSzPct val="100000"/>
              <a:buFont typeface="Arial"/>
              <a:buChar char="•"/>
              <a:defRPr sz="1000"/>
            </a:pPr>
            <a:r>
              <a:rPr u="sng">
                <a:solidFill>
                  <a:srgbClr val="467886"/>
                </a:solidFill>
                <a:uFill>
                  <a:solidFill>
                    <a:srgbClr val="467886"/>
                  </a:solidFill>
                </a:uFill>
                <a:hlinkClick r:id="rId6" invalidUrl="" action="" tgtFrame="" tooltip="" history="1" highlightClick="0" endSnd="0"/>
              </a:rPr>
              <a:t>Handreiking havenbeheersverordening</a:t>
            </a:r>
            <a:r>
              <a:t>, VNG </a:t>
            </a:r>
          </a:p>
          <a:p>
            <a:pPr marL="171450" indent="-171450">
              <a:buSzPct val="100000"/>
              <a:buFont typeface="Arial"/>
              <a:buChar char="•"/>
              <a:defRPr sz="1000"/>
            </a:pPr>
            <a:r>
              <a:rPr u="sng">
                <a:solidFill>
                  <a:srgbClr val="467886"/>
                </a:solidFill>
                <a:uFill>
                  <a:solidFill>
                    <a:srgbClr val="467886"/>
                  </a:solidFill>
                </a:uFill>
                <a:hlinkClick r:id="rId7" invalidUrl="" action="" tgtFrame="" tooltip="" history="1" highlightClick="0" endSnd="0"/>
              </a:rPr>
              <a:t>Over bouwen op verontreinigde bodem: Bouwsteen Aanvullingsspoor</a:t>
            </a:r>
            <a:r>
              <a:t>, Samen de diepte in </a:t>
            </a:r>
          </a:p>
        </p:txBody>
      </p:sp>
      <p:sp>
        <p:nvSpPr>
          <p:cNvPr id="288" name="Tekstvak 25"/>
          <p:cNvSpPr txBox="1"/>
          <p:nvPr/>
        </p:nvSpPr>
        <p:spPr>
          <a:xfrm>
            <a:off x="802826" y="4601038"/>
            <a:ext cx="1863545"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Meer informatie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Afbeelding 2" descr="Afbeelding 2"/>
          <p:cNvPicPr>
            <a:picLocks noChangeAspect="1"/>
          </p:cNvPicPr>
          <p:nvPr/>
        </p:nvPicPr>
        <p:blipFill>
          <a:blip r:embed="rId3">
            <a:extLst/>
          </a:blip>
          <a:srcRect l="742" t="0" r="1980" b="7522"/>
          <a:stretch>
            <a:fillRect/>
          </a:stretch>
        </p:blipFill>
        <p:spPr>
          <a:xfrm>
            <a:off x="-3753" y="0"/>
            <a:ext cx="12195752" cy="6858001"/>
          </a:xfrm>
          <a:prstGeom prst="rect">
            <a:avLst/>
          </a:prstGeom>
          <a:ln w="12700">
            <a:miter lim="400000"/>
          </a:ln>
        </p:spPr>
      </p:pic>
      <p:pic>
        <p:nvPicPr>
          <p:cNvPr id="112" name="Afbeelding 5" descr="Afbeelding 5"/>
          <p:cNvPicPr>
            <a:picLocks noChangeAspect="1"/>
          </p:cNvPicPr>
          <p:nvPr/>
        </p:nvPicPr>
        <p:blipFill>
          <a:blip r:embed="rId4">
            <a:extLst/>
          </a:blip>
          <a:stretch>
            <a:fillRect/>
          </a:stretch>
        </p:blipFill>
        <p:spPr>
          <a:xfrm>
            <a:off x="7253096" y="3969237"/>
            <a:ext cx="766779" cy="107917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6" name="Afbeelding 2" descr="Afbeelding 2"/>
          <p:cNvPicPr>
            <a:picLocks noChangeAspect="1"/>
          </p:cNvPicPr>
          <p:nvPr/>
        </p:nvPicPr>
        <p:blipFill>
          <a:blip r:embed="rId3">
            <a:extLst/>
          </a:blip>
          <a:srcRect l="0" t="3303" r="1624" b="11560"/>
          <a:stretch>
            <a:fillRect/>
          </a:stretch>
        </p:blipFill>
        <p:spPr>
          <a:xfrm>
            <a:off x="8916" y="-1"/>
            <a:ext cx="12183085" cy="6858001"/>
          </a:xfrm>
          <a:prstGeom prst="rect">
            <a:avLst/>
          </a:prstGeom>
          <a:ln w="12700">
            <a:miter lim="400000"/>
          </a:ln>
        </p:spPr>
      </p:pic>
      <p:pic>
        <p:nvPicPr>
          <p:cNvPr id="117" name="Afbeelding 3" descr="Afbeelding 3"/>
          <p:cNvPicPr>
            <a:picLocks noChangeAspect="1"/>
          </p:cNvPicPr>
          <p:nvPr/>
        </p:nvPicPr>
        <p:blipFill>
          <a:blip r:embed="rId4">
            <a:extLst/>
          </a:blip>
          <a:stretch>
            <a:fillRect/>
          </a:stretch>
        </p:blipFill>
        <p:spPr>
          <a:xfrm rot="17298373">
            <a:off x="2488276" y="2925330"/>
            <a:ext cx="823031" cy="1158341"/>
          </a:xfrm>
          <a:prstGeom prst="rect">
            <a:avLst/>
          </a:prstGeom>
          <a:ln w="12700">
            <a:miter lim="400000"/>
          </a:ln>
        </p:spPr>
      </p:pic>
      <p:pic>
        <p:nvPicPr>
          <p:cNvPr id="118" name="Afbeelding 1" descr="Afbeelding 1"/>
          <p:cNvPicPr>
            <a:picLocks noChangeAspect="1"/>
          </p:cNvPicPr>
          <p:nvPr/>
        </p:nvPicPr>
        <p:blipFill>
          <a:blip r:embed="rId4">
            <a:extLst/>
          </a:blip>
          <a:stretch>
            <a:fillRect/>
          </a:stretch>
        </p:blipFill>
        <p:spPr>
          <a:xfrm rot="705234">
            <a:off x="4842593" y="2253842"/>
            <a:ext cx="1011885" cy="1291767"/>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Afbeelding 2" descr="Afbeelding 2"/>
          <p:cNvPicPr>
            <a:picLocks noChangeAspect="1"/>
          </p:cNvPicPr>
          <p:nvPr/>
        </p:nvPicPr>
        <p:blipFill>
          <a:blip r:embed="rId3">
            <a:extLst/>
          </a:blip>
          <a:srcRect l="124" t="3670" r="2310" b="0"/>
          <a:stretch>
            <a:fillRect/>
          </a:stretch>
        </p:blipFill>
        <p:spPr>
          <a:xfrm>
            <a:off x="1" y="-8390"/>
            <a:ext cx="12192000" cy="6858001"/>
          </a:xfrm>
          <a:prstGeom prst="rect">
            <a:avLst/>
          </a:prstGeom>
          <a:ln w="12700">
            <a:miter lim="400000"/>
          </a:ln>
        </p:spPr>
      </p:pic>
      <p:pic>
        <p:nvPicPr>
          <p:cNvPr id="123" name="Afbeelding 3" descr="Afbeelding 3"/>
          <p:cNvPicPr>
            <a:picLocks noChangeAspect="1"/>
          </p:cNvPicPr>
          <p:nvPr/>
        </p:nvPicPr>
        <p:blipFill>
          <a:blip r:embed="rId4">
            <a:extLst/>
          </a:blip>
          <a:stretch>
            <a:fillRect/>
          </a:stretch>
        </p:blipFill>
        <p:spPr>
          <a:xfrm rot="3824923">
            <a:off x="9892910" y="1784331"/>
            <a:ext cx="1365623" cy="115224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7" name="Afbeelding 2" descr="Afbeelding 2"/>
          <p:cNvPicPr>
            <a:picLocks noChangeAspect="1"/>
          </p:cNvPicPr>
          <p:nvPr/>
        </p:nvPicPr>
        <p:blipFill>
          <a:blip r:embed="rId3">
            <a:extLst/>
          </a:blip>
          <a:srcRect l="26" t="6115" r="1723" b="4710"/>
          <a:stretch>
            <a:fillRect/>
          </a:stretch>
        </p:blipFill>
        <p:spPr>
          <a:xfrm>
            <a:off x="-1" y="-1"/>
            <a:ext cx="12192002" cy="6858001"/>
          </a:xfrm>
          <a:prstGeom prst="rect">
            <a:avLst/>
          </a:prstGeom>
          <a:ln w="12700">
            <a:miter lim="400000"/>
          </a:ln>
        </p:spPr>
      </p:pic>
      <p:pic>
        <p:nvPicPr>
          <p:cNvPr id="128" name="Afbeelding 3" descr="Afbeelding 3"/>
          <p:cNvPicPr>
            <a:picLocks noChangeAspect="1"/>
          </p:cNvPicPr>
          <p:nvPr/>
        </p:nvPicPr>
        <p:blipFill>
          <a:blip r:embed="rId4">
            <a:extLst/>
          </a:blip>
          <a:stretch>
            <a:fillRect/>
          </a:stretch>
        </p:blipFill>
        <p:spPr>
          <a:xfrm>
            <a:off x="591911" y="2079024"/>
            <a:ext cx="1646064" cy="174360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Afbeelding 2" descr="Afbeelding 2"/>
          <p:cNvPicPr>
            <a:picLocks noChangeAspect="1"/>
          </p:cNvPicPr>
          <p:nvPr/>
        </p:nvPicPr>
        <p:blipFill>
          <a:blip r:embed="rId3">
            <a:extLst/>
          </a:blip>
          <a:srcRect l="0" t="3179" r="1428" b="4953"/>
          <a:stretch>
            <a:fillRect/>
          </a:stretch>
        </p:blipFill>
        <p:spPr>
          <a:xfrm>
            <a:off x="-25629" y="0"/>
            <a:ext cx="12217629" cy="6925113"/>
          </a:xfrm>
          <a:prstGeom prst="rect">
            <a:avLst/>
          </a:prstGeom>
          <a:ln w="12700">
            <a:miter lim="400000"/>
          </a:ln>
        </p:spPr>
      </p:pic>
      <p:pic>
        <p:nvPicPr>
          <p:cNvPr id="133" name="Afbeelding 3" descr="Afbeelding 3"/>
          <p:cNvPicPr>
            <a:picLocks noChangeAspect="1"/>
          </p:cNvPicPr>
          <p:nvPr/>
        </p:nvPicPr>
        <p:blipFill>
          <a:blip r:embed="rId4">
            <a:extLst/>
          </a:blip>
          <a:stretch>
            <a:fillRect/>
          </a:stretch>
        </p:blipFill>
        <p:spPr>
          <a:xfrm rot="2374404">
            <a:off x="1712402" y="1914913"/>
            <a:ext cx="1663645" cy="185282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el 1"/>
          <p:cNvSpPr txBox="1"/>
          <p:nvPr>
            <p:ph type="ctrTitle"/>
          </p:nvPr>
        </p:nvSpPr>
        <p:spPr>
          <a:xfrm>
            <a:off x="1608721" y="536239"/>
            <a:ext cx="9144001" cy="1697722"/>
          </a:xfrm>
          <a:prstGeom prst="rect">
            <a:avLst/>
          </a:prstGeom>
        </p:spPr>
        <p:txBody>
          <a:bodyPr/>
          <a:lstStyle>
            <a:lvl1pPr defTabSz="822959">
              <a:defRPr sz="8639">
                <a:latin typeface="Baguet Script"/>
                <a:ea typeface="Baguet Script"/>
                <a:cs typeface="Baguet Script"/>
                <a:sym typeface="Baguet Script"/>
              </a:defRPr>
            </a:lvl1pPr>
          </a:lstStyle>
          <a:p>
            <a:pPr/>
            <a:r>
              <a:t>De Omgevingswet </a:t>
            </a:r>
          </a:p>
        </p:txBody>
      </p:sp>
      <p:sp>
        <p:nvSpPr>
          <p:cNvPr id="138" name="Ondertitel 2"/>
          <p:cNvSpPr txBox="1"/>
          <p:nvPr>
            <p:ph type="subTitle" sz="quarter" idx="1"/>
          </p:nvPr>
        </p:nvSpPr>
        <p:spPr>
          <a:xfrm>
            <a:off x="1524000" y="4620986"/>
            <a:ext cx="9144000" cy="1114652"/>
          </a:xfrm>
          <a:prstGeom prst="rect">
            <a:avLst/>
          </a:prstGeom>
        </p:spPr>
        <p:txBody>
          <a:bodyPr/>
          <a:lstStyle>
            <a:lvl1pPr defTabSz="850391">
              <a:spcBef>
                <a:spcPts val="900"/>
              </a:spcBef>
              <a:defRPr sz="5115">
                <a:solidFill>
                  <a:srgbClr val="0070C0"/>
                </a:solidFill>
                <a:latin typeface="Lucida Calligraphy"/>
                <a:ea typeface="Lucida Calligraphy"/>
                <a:cs typeface="Lucida Calligraphy"/>
                <a:sym typeface="Lucida Calligraphy"/>
              </a:defRPr>
            </a:lvl1pPr>
          </a:lstStyle>
          <a:p>
            <a:pPr/>
            <a:r>
              <a:t>Drijvende bouwwerken</a:t>
            </a:r>
          </a:p>
        </p:txBody>
      </p:sp>
      <p:sp>
        <p:nvSpPr>
          <p:cNvPr id="139" name="Tekstvak 4"/>
          <p:cNvSpPr txBox="1"/>
          <p:nvPr/>
        </p:nvSpPr>
        <p:spPr>
          <a:xfrm>
            <a:off x="5246370" y="2535438"/>
            <a:ext cx="1699261"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8000">
                <a:solidFill>
                  <a:srgbClr val="00B0F0"/>
                </a:solidFill>
                <a:latin typeface="Algerian"/>
                <a:ea typeface="Algerian"/>
                <a:cs typeface="Algerian"/>
                <a:sym typeface="Algerian"/>
              </a:defRPr>
            </a:lvl1pPr>
          </a:lstStyle>
          <a:p>
            <a:pPr/>
            <a:r>
              <a:t>&amp;</a:t>
            </a:r>
          </a:p>
        </p:txBody>
      </p:sp>
      <p:pic>
        <p:nvPicPr>
          <p:cNvPr id="140" name="Afbeelding 5" descr="Afbeelding 5"/>
          <p:cNvPicPr>
            <a:picLocks noChangeAspect="1"/>
          </p:cNvPicPr>
          <p:nvPr/>
        </p:nvPicPr>
        <p:blipFill>
          <a:blip r:embed="rId3">
            <a:extLst/>
          </a:blip>
          <a:stretch>
            <a:fillRect/>
          </a:stretch>
        </p:blipFill>
        <p:spPr>
          <a:xfrm rot="19680500">
            <a:off x="159590" y="2705241"/>
            <a:ext cx="3113373" cy="1447518"/>
          </a:xfrm>
          <a:prstGeom prst="rect">
            <a:avLst/>
          </a:prstGeom>
          <a:ln w="12700">
            <a:miter lim="400000"/>
          </a:ln>
        </p:spPr>
      </p:pic>
      <p:pic>
        <p:nvPicPr>
          <p:cNvPr id="141" name="Afbeelding 6" descr="Afbeelding 6"/>
          <p:cNvPicPr>
            <a:picLocks noChangeAspect="1"/>
          </p:cNvPicPr>
          <p:nvPr/>
        </p:nvPicPr>
        <p:blipFill>
          <a:blip r:embed="rId4">
            <a:extLst/>
          </a:blip>
          <a:stretch>
            <a:fillRect/>
          </a:stretch>
        </p:blipFill>
        <p:spPr>
          <a:xfrm rot="4025654">
            <a:off x="8987628" y="2350385"/>
            <a:ext cx="3269414" cy="2367241"/>
          </a:xfrm>
          <a:prstGeom prst="rect">
            <a:avLst/>
          </a:prstGeom>
          <a:ln w="12700">
            <a:miter lim="400000"/>
          </a:ln>
        </p:spPr>
      </p:pic>
      <p:sp>
        <p:nvSpPr>
          <p:cNvPr id="142" name="Tekstvak 7"/>
          <p:cNvSpPr txBox="1"/>
          <p:nvPr/>
        </p:nvSpPr>
        <p:spPr>
          <a:xfrm>
            <a:off x="215164" y="6085632"/>
            <a:ext cx="12087995" cy="34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700">
                <a:solidFill>
                  <a:srgbClr val="0000FF"/>
                </a:solidFill>
              </a:defRPr>
            </a:lvl1pPr>
          </a:lstStyle>
          <a:p>
            <a:pPr/>
            <a:r>
              <a:t>https://iplo.nl/regelgeving/regels-voor-activiteiten/technische-bouwactiviteit/nieuwbouw/rijksregels/drijvende-bouwwerken/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Kantoorthema">
  <a:themeElements>
    <a:clrScheme name="Kantoorthema">
      <a:dk1>
        <a:srgbClr val="000000"/>
      </a:dk1>
      <a:lt1>
        <a:srgbClr val="F6C6AD">
          <a:alpha val="75000"/>
        </a:srgbClr>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antoorthema">
  <a:themeElements>
    <a:clrScheme name="Kantoorthema">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Kantoorthema">
      <a:majorFont>
        <a:latin typeface="Calibri"/>
        <a:ea typeface="Calibri"/>
        <a:cs typeface="Calibri"/>
      </a:majorFont>
      <a:minorFont>
        <a:latin typeface="Helvetica"/>
        <a:ea typeface="Helvetica"/>
        <a:cs typeface="Helvetica"/>
      </a:minorFont>
    </a:fontScheme>
    <a:fmtScheme name="Kantoor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ptos"/>
            <a:ea typeface="Aptos"/>
            <a:cs typeface="Apto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